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6" r:id="rId2"/>
    <p:sldId id="266" r:id="rId3"/>
    <p:sldId id="383" r:id="rId4"/>
    <p:sldId id="386" r:id="rId5"/>
    <p:sldId id="398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434" r:id="rId14"/>
    <p:sldId id="432" r:id="rId15"/>
    <p:sldId id="433" r:id="rId16"/>
    <p:sldId id="397" r:id="rId17"/>
    <p:sldId id="399" r:id="rId18"/>
    <p:sldId id="400" r:id="rId19"/>
    <p:sldId id="401" r:id="rId20"/>
    <p:sldId id="427" r:id="rId21"/>
    <p:sldId id="403" r:id="rId22"/>
    <p:sldId id="404" r:id="rId23"/>
    <p:sldId id="405" r:id="rId24"/>
    <p:sldId id="406" r:id="rId25"/>
    <p:sldId id="407" r:id="rId26"/>
    <p:sldId id="408" r:id="rId27"/>
    <p:sldId id="410" r:id="rId28"/>
    <p:sldId id="411" r:id="rId29"/>
    <p:sldId id="412" r:id="rId30"/>
    <p:sldId id="413" r:id="rId31"/>
    <p:sldId id="428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9" r:id="rId43"/>
    <p:sldId id="431" r:id="rId44"/>
    <p:sldId id="430" r:id="rId45"/>
    <p:sldId id="425" r:id="rId46"/>
    <p:sldId id="385" r:id="rId4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FF"/>
    <a:srgbClr val="97E1FF"/>
    <a:srgbClr val="00A4E6"/>
    <a:srgbClr val="5BD0FF"/>
    <a:srgbClr val="29C2FF"/>
    <a:srgbClr val="11BBFF"/>
    <a:srgbClr val="21C0FF"/>
    <a:srgbClr val="ABE7FF"/>
    <a:srgbClr val="B7EAFF"/>
    <a:srgbClr val="75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 varScale="1">
        <p:scale>
          <a:sx n="102" d="100"/>
          <a:sy n="102" d="100"/>
        </p:scale>
        <p:origin x="-744" y="-102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2017-03-15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2017-03-15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352606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02. </a:t>
            </a:r>
            <a:r>
              <a:rPr lang="ko-KR" altLang="en-US" sz="2800" dirty="0" smtClean="0"/>
              <a:t>시스템 보안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건강한 시스템이 챙겨야 할 기본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1722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운영체제의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유닉스의 계정 관리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유닉스에서 그룹은 </a:t>
            </a:r>
            <a:r>
              <a:rPr lang="en-US" altLang="ko-KR" dirty="0" smtClean="0"/>
              <a:t>/etc/group </a:t>
            </a:r>
            <a:r>
              <a:rPr lang="ko-KR" altLang="en-US" dirty="0" smtClean="0"/>
              <a:t>파일에서 확인할 수 있다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r>
              <a:rPr lang="en-US" altLang="ko-KR" dirty="0" smtClean="0"/>
              <a:t>/etc/group</a:t>
            </a:r>
            <a:r>
              <a:rPr lang="ko-KR" altLang="en-US" dirty="0" smtClean="0"/>
              <a:t>의 구조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>
                <a:sym typeface="Wingdings"/>
              </a:rPr>
              <a:t>	 </a:t>
            </a:r>
            <a:r>
              <a:rPr lang="ko-KR" altLang="en-US" dirty="0" smtClean="0"/>
              <a:t>그룹 이름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여기서는 </a:t>
            </a:r>
            <a:r>
              <a:rPr lang="en-US" altLang="ko-KR" dirty="0" smtClean="0"/>
              <a:t>root </a:t>
            </a:r>
            <a:r>
              <a:rPr lang="ko-KR" altLang="en-US" dirty="0" smtClean="0"/>
              <a:t>그룹을 말함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nl-NL" altLang="ko-KR" dirty="0" smtClean="0">
                <a:sym typeface="Wingdings"/>
              </a:rPr>
              <a:t>	 </a:t>
            </a:r>
            <a:r>
              <a:rPr lang="ko-KR" altLang="en-US" dirty="0" smtClean="0"/>
              <a:t>그룹에 대한 패스워드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일반적으로는 사용하지 않는다</a:t>
            </a:r>
            <a:r>
              <a:rPr lang="en-US" altLang="ko-KR" dirty="0" smtClean="0"/>
              <a:t>.</a:t>
            </a:r>
          </a:p>
          <a:p>
            <a:pPr lvl="3">
              <a:buNone/>
            </a:pPr>
            <a:r>
              <a:rPr lang="nl-NL" altLang="ko-KR" sz="1200" dirty="0" smtClean="0">
                <a:sym typeface="Wingdings"/>
              </a:rPr>
              <a:t> </a:t>
            </a:r>
            <a:r>
              <a:rPr lang="ko-KR" altLang="en-US" sz="1200" dirty="0" smtClean="0"/>
              <a:t>그룹 번호</a:t>
            </a:r>
            <a:r>
              <a:rPr lang="en-US" altLang="ko-KR" sz="1200" dirty="0" smtClean="0"/>
              <a:t>. 0</a:t>
            </a:r>
            <a:r>
              <a:rPr lang="ko-KR" altLang="en-US" sz="1200" dirty="0" smtClean="0"/>
              <a:t>은 </a:t>
            </a:r>
            <a:r>
              <a:rPr lang="en-US" altLang="ko-KR" sz="1200" dirty="0" smtClean="0"/>
              <a:t>root </a:t>
            </a:r>
            <a:r>
              <a:rPr lang="ko-KR" altLang="en-US" sz="1200" dirty="0" smtClean="0"/>
              <a:t>그룹</a:t>
            </a:r>
            <a:r>
              <a:rPr lang="en-US" altLang="ko-KR" sz="1200" dirty="0" smtClean="0"/>
              <a:t>.</a:t>
            </a:r>
          </a:p>
          <a:p>
            <a:pPr lvl="3">
              <a:buFont typeface="Wingdings"/>
              <a:buChar char=""/>
            </a:pPr>
            <a:r>
              <a:rPr lang="ko-KR" altLang="en-US" sz="1200" dirty="0" smtClean="0"/>
              <a:t>해당 그룹에 속한 계정 목록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하지만 이 목록은 완전하지 않기 때문에 패스워드 파일과 비교해보는 것이 </a:t>
            </a:r>
            <a:endParaRPr lang="en-US" altLang="ko-KR" sz="1200" dirty="0" smtClean="0"/>
          </a:p>
          <a:p>
            <a:pPr lvl="3">
              <a:buNone/>
            </a:pPr>
            <a:r>
              <a:rPr lang="en-US" altLang="ko-KR" sz="1200" dirty="0" smtClean="0"/>
              <a:t>	</a:t>
            </a:r>
            <a:r>
              <a:rPr lang="ko-KR" altLang="en-US" sz="1200" dirty="0" smtClean="0"/>
              <a:t>가장 정확함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69868" y="386992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2-7]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유닉스에서 그룹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87624" y="4617624"/>
            <a:ext cx="7560840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4689632"/>
            <a:ext cx="1352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ko-KR" sz="1200" dirty="0" smtClean="0"/>
              <a:t>root : x : 0 : </a:t>
            </a:r>
            <a:r>
              <a:rPr lang="en-US" altLang="ko-KR" sz="1200" dirty="0" smtClean="0"/>
              <a:t>root</a:t>
            </a:r>
            <a:endParaRPr lang="nl-NL" altLang="ko-KR" sz="1200" dirty="0" smtClean="0"/>
          </a:p>
          <a:p>
            <a:r>
              <a:rPr lang="nl-NL" altLang="ko-KR" sz="1200" dirty="0" smtClean="0">
                <a:sym typeface="Wingdings"/>
              </a:rPr>
              <a:t>          </a:t>
            </a:r>
            <a:endParaRPr lang="ko-KR" altLang="en-US" sz="1200" dirty="0"/>
          </a:p>
        </p:txBody>
      </p:sp>
      <p:pic>
        <p:nvPicPr>
          <p:cNvPr id="7170" name="Picture 2" descr="C:\Documents and Settings\Administrator\바탕 화면\실이미지\2장\2-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143" y="2025336"/>
            <a:ext cx="3437632" cy="18002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259632" y="2267994"/>
            <a:ext cx="1440160" cy="1440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 관리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MS-SQL</a:t>
            </a:r>
            <a:r>
              <a:rPr lang="ko-KR" altLang="en-US" dirty="0" smtClean="0"/>
              <a:t>에서 관리자 계정은 </a:t>
            </a:r>
            <a:r>
              <a:rPr lang="en-US" altLang="ko-KR" dirty="0" err="1" smtClean="0"/>
              <a:t>sa</a:t>
            </a:r>
            <a:r>
              <a:rPr lang="en-US" altLang="ko-KR" dirty="0" smtClean="0"/>
              <a:t>(system administrator)</a:t>
            </a:r>
            <a:r>
              <a:rPr lang="ko-KR" altLang="en-US" dirty="0" smtClean="0"/>
              <a:t>이고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오라클에서</a:t>
            </a:r>
            <a:r>
              <a:rPr lang="ko-KR" altLang="en-US" dirty="0" smtClean="0"/>
              <a:t> 관리자계정은 </a:t>
            </a:r>
            <a:r>
              <a:rPr lang="en-US" altLang="ko-KR" dirty="0" smtClean="0"/>
              <a:t>sys, system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sys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system</a:t>
            </a:r>
            <a:r>
              <a:rPr lang="ko-KR" altLang="en-US" dirty="0" smtClean="0"/>
              <a:t>은 둘 다 관리자 계정이지만</a:t>
            </a:r>
            <a:r>
              <a:rPr lang="en-US" altLang="ko-KR" dirty="0" smtClean="0"/>
              <a:t>, system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sys</a:t>
            </a:r>
            <a:r>
              <a:rPr lang="ko-KR" altLang="en-US" dirty="0" smtClean="0"/>
              <a:t>와 달리 데이터베이스를 생성할 수 없음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오라클은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Scott</a:t>
            </a:r>
            <a:r>
              <a:rPr lang="ko-KR" altLang="en-US" dirty="0" smtClean="0"/>
              <a:t>이라는 기본 계정이 존재하고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솔루션을 설치하거나 테이블을 생성할 때 관련 계정이 자동으로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생성되는 경우가 많음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응용 프로그램의 계정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취약한 응용 프로그램을 통해 공격자는 운영체제에 접근해서 민감한 정보를 습득하여 운영체제를 공격하는 데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이용할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TFTP(Trivial File Transfer Protocol)</a:t>
            </a:r>
            <a:r>
              <a:rPr lang="ko-KR" altLang="en-US" dirty="0" smtClean="0"/>
              <a:t>처럼 인증이 필요하지 않는 응용 프로그램은 더욱 세심한 주의가 필요함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네트워크 장비의 계정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장비에는 계정이라는 개념이 존재하지 않음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그렇지만 네트워크 장비도 계정을 생성하여 각 계정으로 사용할 수 있는 명령어 집합을 제한할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네트워크가 대규모인 경우에는 계정 관리의 어려움 때문에 통합된 계정 관리를 위해 </a:t>
            </a:r>
            <a:r>
              <a:rPr lang="en-US" altLang="ko-KR" dirty="0" smtClean="0"/>
              <a:t>TACACS+</a:t>
            </a:r>
            <a:r>
              <a:rPr lang="ko-KR" altLang="en-US" dirty="0" smtClean="0"/>
              <a:t>와 같은 솔루션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적용하기도 함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패스워드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부적절한 패스워드의 예</a:t>
            </a:r>
            <a:endParaRPr lang="en-US" altLang="ko-KR" dirty="0" smtClean="0"/>
          </a:p>
          <a:p>
            <a:pPr lvl="2"/>
            <a:r>
              <a:rPr lang="ko-KR" altLang="en-US" b="1" dirty="0" smtClean="0"/>
              <a:t>길이가 너무 짧거나 널</a:t>
            </a:r>
            <a:r>
              <a:rPr lang="en-US" altLang="ko-KR" b="1" dirty="0" smtClean="0"/>
              <a:t>(Null)</a:t>
            </a:r>
            <a:r>
              <a:rPr lang="ko-KR" altLang="en-US" b="1" dirty="0" smtClean="0"/>
              <a:t>인 패스워드</a:t>
            </a:r>
            <a:endParaRPr lang="en-US" altLang="ko-KR" dirty="0" smtClean="0"/>
          </a:p>
          <a:p>
            <a:pPr lvl="2"/>
            <a:r>
              <a:rPr lang="ko-KR" altLang="en-US" b="1" dirty="0" smtClean="0"/>
              <a:t>사전에 나오는 단어나 이들의 조합</a:t>
            </a:r>
          </a:p>
          <a:p>
            <a:pPr lvl="2"/>
            <a:r>
              <a:rPr lang="ko-KR" altLang="en-US" b="1" dirty="0" smtClean="0"/>
              <a:t>키보드 자판의 일련 나열</a:t>
            </a:r>
          </a:p>
          <a:p>
            <a:pPr lvl="2"/>
            <a:r>
              <a:rPr lang="ko-KR" altLang="en-US" b="1" dirty="0" smtClean="0"/>
              <a:t>사용자 계정 정보로 유추 가능한 단어들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좋은 패스워드란</a:t>
            </a:r>
            <a:r>
              <a:rPr lang="en-US" altLang="ko-KR" dirty="0" smtClean="0"/>
              <a:t>?</a:t>
            </a:r>
          </a:p>
          <a:p>
            <a:pPr lvl="2"/>
            <a:r>
              <a:rPr lang="ko-KR" altLang="en-US" dirty="0" smtClean="0"/>
              <a:t>기억하기 쉽지만 </a:t>
            </a:r>
            <a:r>
              <a:rPr lang="ko-KR" altLang="en-US" dirty="0" err="1" smtClean="0"/>
              <a:t>크래킹하기</a:t>
            </a:r>
            <a:r>
              <a:rPr lang="ko-KR" altLang="en-US" dirty="0" smtClean="0"/>
              <a:t> 어려운 패스워드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패스워드와 관련된 주요 정책</a:t>
            </a:r>
            <a:endParaRPr lang="en-US" altLang="ko-KR" dirty="0" smtClean="0"/>
          </a:p>
          <a:p>
            <a:pPr lvl="2"/>
            <a:r>
              <a:rPr lang="ko-KR" altLang="en-US" b="1" dirty="0" smtClean="0"/>
              <a:t>패스워드 설정 정책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패스워드의 길이와 복잡도를 정해두는 것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패스워드 길이는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자 이상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복잡도는 연속된 숫자나 알파벳을 사용하지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못하게 하고 숫자와 알파벳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특수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문자를 섞어 설정하게 하는 식이다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b="1" dirty="0" smtClean="0"/>
              <a:t>패스워드 변경 정책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일반적으로 </a:t>
            </a:r>
            <a:r>
              <a:rPr lang="en-US" altLang="ko-KR" dirty="0" smtClean="0"/>
              <a:t>60</a:t>
            </a:r>
            <a:r>
              <a:rPr lang="ko-KR" altLang="en-US" dirty="0" smtClean="0"/>
              <a:t>일 또는 </a:t>
            </a:r>
            <a:r>
              <a:rPr lang="en-US" altLang="ko-KR" dirty="0" smtClean="0"/>
              <a:t>90</a:t>
            </a:r>
            <a:r>
              <a:rPr lang="ko-KR" altLang="en-US" dirty="0" smtClean="0"/>
              <a:t>일 간격으로 패스워드를 변경하도록 하고 있다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b="1" dirty="0" smtClean="0"/>
              <a:t>잘못된 패스워드 입력 시 계정 잠금</a:t>
            </a:r>
            <a:endParaRPr lang="en-US" altLang="ko-KR" b="1" dirty="0" smtClean="0"/>
          </a:p>
          <a:p>
            <a:pPr lvl="3"/>
            <a:r>
              <a:rPr lang="ko-KR" altLang="en-US" dirty="0" smtClean="0"/>
              <a:t>잘못된 패스워드를 반복 입력할 경우 패스워드 크래킹 공격 또는 </a:t>
            </a:r>
            <a:r>
              <a:rPr lang="ko-KR" altLang="en-US" dirty="0" err="1" smtClean="0"/>
              <a:t>비인가자의</a:t>
            </a:r>
            <a:r>
              <a:rPr lang="ko-KR" altLang="en-US" dirty="0" smtClean="0"/>
              <a:t> 접근 시도로 판단하여 해당 계정을 사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용하지 못하게 설정한다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2"/>
            <a:endParaRPr lang="en-US" altLang="ko-KR" dirty="0" smtClean="0"/>
          </a:p>
        </p:txBody>
      </p:sp>
      <p:pic>
        <p:nvPicPr>
          <p:cNvPr id="1026" name="Picture 2" descr="Image result for worst passwords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8107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102288"/>
            <a:ext cx="61817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 </a:t>
            </a:r>
            <a:r>
              <a:rPr lang="ko-KR" altLang="en-US" dirty="0"/>
              <a:t>계정과 패스워드 관리</a:t>
            </a:r>
          </a:p>
        </p:txBody>
      </p:sp>
      <p:pic>
        <p:nvPicPr>
          <p:cNvPr id="4" name="Picture 4" descr="Image result for 안전한 패스워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45262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john the ripper software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4" descr="Image result for john the ripper software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6" descr="Image result for john the ripper software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99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세션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세션의 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사용자와 컴퓨터 또는 두 컴퓨터 간의 활성화된 접속</a:t>
            </a:r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009159"/>
            <a:ext cx="6052287" cy="30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15990" y="537321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2-8]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서버 입장에서 세션을 유지하는 방법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세션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세션의 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세션을 유지하기 위한 보안 사항</a:t>
            </a:r>
            <a:endParaRPr lang="en-US" altLang="ko-KR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dirty="0" smtClean="0"/>
              <a:t>세션 </a:t>
            </a:r>
            <a:r>
              <a:rPr lang="ko-KR" altLang="en-US" dirty="0" err="1" smtClean="0"/>
              <a:t>하이재킹</a:t>
            </a:r>
            <a:r>
              <a:rPr lang="en-US" altLang="ko-KR" dirty="0" smtClean="0"/>
              <a:t>(Session Hijacking)</a:t>
            </a:r>
            <a:r>
              <a:rPr lang="ko-KR" altLang="en-US" dirty="0" smtClean="0"/>
              <a:t>이나 네트워크 패킷 </a:t>
            </a:r>
            <a:r>
              <a:rPr lang="ko-KR" altLang="en-US" dirty="0" err="1" smtClean="0"/>
              <a:t>스니핑</a:t>
            </a:r>
            <a:r>
              <a:rPr lang="en-US" altLang="ko-KR" dirty="0" smtClean="0"/>
              <a:t>(Sniffing)</a:t>
            </a:r>
            <a:r>
              <a:rPr lang="ko-KR" altLang="en-US" dirty="0" smtClean="0"/>
              <a:t>에 대응하기 위해 암호화를 하는 것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dirty="0" smtClean="0"/>
              <a:t>세션에 대한 지속적인 인증</a:t>
            </a:r>
            <a:r>
              <a:rPr lang="en-US" altLang="ko-KR" dirty="0" smtClean="0"/>
              <a:t>(Continuous Authentication)</a:t>
            </a:r>
            <a:r>
              <a:rPr lang="ko-KR" altLang="en-US" dirty="0" smtClean="0"/>
              <a:t>을 하는 것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 descr="C:\Documents and Settings\Administrator\바탕 화면\실이미지\2장\2-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09619"/>
            <a:ext cx="3150596" cy="3367653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627784" y="4653136"/>
            <a:ext cx="1440160" cy="1440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0328" y="590390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2-9]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 화면 보호기 설정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접근 제어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24936" cy="5400600"/>
          </a:xfrm>
        </p:spPr>
        <p:txBody>
          <a:bodyPr/>
          <a:lstStyle/>
          <a:p>
            <a:r>
              <a:rPr lang="ko-KR" altLang="en-US" dirty="0" smtClean="0"/>
              <a:t>접근 제어의 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접근 제어</a:t>
            </a:r>
            <a:r>
              <a:rPr lang="en-US" altLang="ko-KR" dirty="0" smtClean="0"/>
              <a:t>(Access Control)</a:t>
            </a:r>
            <a:r>
              <a:rPr lang="ko-KR" altLang="en-US" dirty="0" smtClean="0"/>
              <a:t>는 적절한 권한을 가진 인가자만 특정 시스템이나 정보에 접근할 수 있도록 통제하는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시스템의 보안 수준을 갖추기 위한 가장 기본적 수단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시스템 및 네트워크에 대한 접근 제어의 가장 기본적인 수단은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와 서비스 포트이다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운영체제의 접근 제어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운영체제에 어떤 관리적 인터페이스가 운영되고 있는지 알아보자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34731" y="3704280"/>
          <a:ext cx="7641725" cy="221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061"/>
                <a:gridCol w="1944216"/>
                <a:gridCol w="1945620"/>
                <a:gridCol w="2086828"/>
              </a:tblGrid>
              <a:tr h="2057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운영체제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 이름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 포트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특징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유닉스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리눅스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포함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텔넷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(Telnet)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암호화되지 않음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SSH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SFTP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XDMCP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유닉스용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GUI(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XManager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FTP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파일 전송 서비스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윈도우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터미널 서비스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3389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포트 변경 가능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관리용 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VNC, 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Radmin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956" y="340994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일반적으로 사용되는 관리 인터페이스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접근 제어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 접근 제어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Inetd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데몬은</a:t>
            </a:r>
            <a:r>
              <a:rPr lang="ko-KR" altLang="en-US" dirty="0" smtClean="0"/>
              <a:t> 클라이언트로부터 </a:t>
            </a:r>
            <a:r>
              <a:rPr lang="en-US" altLang="ko-KR" dirty="0" err="1" smtClean="0"/>
              <a:t>inetd</a:t>
            </a:r>
            <a:r>
              <a:rPr lang="ko-KR" altLang="en-US" dirty="0" smtClean="0"/>
              <a:t>가 관리하고 있는 </a:t>
            </a:r>
            <a:r>
              <a:rPr lang="en-US" altLang="ko-KR" dirty="0" smtClean="0"/>
              <a:t>Telnet</a:t>
            </a:r>
            <a:r>
              <a:rPr lang="ko-KR" altLang="en-US" dirty="0" smtClean="0"/>
              <a:t>이나 </a:t>
            </a:r>
            <a:r>
              <a:rPr lang="en-US" altLang="ko-KR" dirty="0" smtClean="0"/>
              <a:t>SSH, FTP </a:t>
            </a:r>
            <a:r>
              <a:rPr lang="ko-KR" altLang="en-US" dirty="0" smtClean="0"/>
              <a:t>등에 대한 연결 요청을 받은 후 해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당 </a:t>
            </a:r>
            <a:r>
              <a:rPr lang="ko-KR" altLang="en-US" dirty="0" err="1" smtClean="0"/>
              <a:t>데몬을</a:t>
            </a:r>
            <a:r>
              <a:rPr lang="ko-KR" altLang="en-US" dirty="0" smtClean="0"/>
              <a:t> 활성화시켜 실제 서비스를 하는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데몬과</a:t>
            </a:r>
            <a:r>
              <a:rPr lang="ko-KR" altLang="en-US" dirty="0" smtClean="0"/>
              <a:t> 클라이언트의 요청을 연결시켜주는 역할을 함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sz="1400" dirty="0" smtClean="0"/>
          </a:p>
          <a:p>
            <a:pPr lvl="1"/>
            <a:r>
              <a:rPr lang="en-US" altLang="ko-KR" dirty="0" err="1" smtClean="0"/>
              <a:t>TCPWrapper</a:t>
            </a:r>
            <a:r>
              <a:rPr lang="ko-KR" altLang="en-US" dirty="0" smtClean="0"/>
              <a:t>가 설치되면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inetd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데몬은</a:t>
            </a:r>
            <a:r>
              <a:rPr lang="ko-KR" altLang="en-US" dirty="0" smtClean="0"/>
              <a:t> 연결을 </a:t>
            </a:r>
            <a:r>
              <a:rPr lang="en-US" altLang="ko-KR" dirty="0" err="1" smtClean="0"/>
              <a:t>TCPWrapper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tcpd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데몬에</a:t>
            </a:r>
            <a:r>
              <a:rPr lang="ko-KR" altLang="en-US" dirty="0" smtClean="0"/>
              <a:t> 넘겨줌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tcpd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데몬은</a:t>
            </a:r>
            <a:r>
              <a:rPr lang="ko-KR" altLang="en-US" dirty="0" smtClean="0"/>
              <a:t> 접속을 요구한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클라이언트에 적절한 접근 권한이 있는지 확인한 후 해당 </a:t>
            </a:r>
            <a:r>
              <a:rPr lang="ko-KR" altLang="en-US" dirty="0" err="1" smtClean="0"/>
              <a:t>데몬에</a:t>
            </a:r>
            <a:r>
              <a:rPr lang="ko-KR" altLang="en-US" dirty="0" smtClean="0"/>
              <a:t> 연결을 넘겨주며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이때 연결에 대한 로그도 실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시할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789" y="4653137"/>
            <a:ext cx="4783356" cy="16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34730" y="631819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2-11]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TCP Wrapper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통한 데몬 동작도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128" y="2250238"/>
            <a:ext cx="4674294" cy="124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35010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2-10]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inetd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데몬을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통한 데몬 동작도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접근 제어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접근 제어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오라클은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$ORACLE_HOME/network/admin/sqlnet.ora </a:t>
            </a:r>
            <a:r>
              <a:rPr lang="ko-KR" altLang="en-US" dirty="0" smtClean="0"/>
              <a:t>파일에서 설정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400" dirty="0" smtClean="0"/>
          </a:p>
          <a:p>
            <a:pPr lvl="1"/>
            <a:r>
              <a:rPr lang="en-US" altLang="ko-KR" dirty="0" smtClean="0"/>
              <a:t>200.200.200.100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200.200.200.200</a:t>
            </a:r>
            <a:r>
              <a:rPr lang="ko-KR" altLang="en-US" dirty="0" smtClean="0"/>
              <a:t>이라는 두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의 접근을 허용하고 싶으면 </a:t>
            </a:r>
            <a:r>
              <a:rPr lang="ko-KR" altLang="en-US" dirty="0" smtClean="0">
                <a:sym typeface="Wingdings"/>
              </a:rPr>
              <a:t></a:t>
            </a:r>
            <a:r>
              <a:rPr lang="ko-KR" altLang="en-US" dirty="0" smtClean="0"/>
              <a:t>과 같이</a:t>
            </a:r>
            <a:r>
              <a:rPr lang="en-US" altLang="ko-KR" dirty="0" smtClean="0"/>
              <a:t>, 200.200.200.150</a:t>
            </a:r>
            <a:r>
              <a:rPr lang="ko-KR" altLang="en-US" dirty="0" smtClean="0"/>
              <a:t>의 접근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차단하고 싶으면 </a:t>
            </a:r>
            <a:r>
              <a:rPr lang="ko-KR" altLang="en-US" dirty="0" smtClean="0">
                <a:sym typeface="Wingdings"/>
              </a:rPr>
              <a:t></a:t>
            </a:r>
            <a:r>
              <a:rPr lang="ko-KR" altLang="en-US" dirty="0" smtClean="0"/>
              <a:t>와 같이 추가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  <a:p>
            <a:pPr lvl="1"/>
            <a:r>
              <a:rPr lang="en-US" altLang="ko-KR" dirty="0" smtClean="0"/>
              <a:t>MS-SQL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에 대한 접근 제어를 기본으로 제공하지 않음</a:t>
            </a:r>
            <a:r>
              <a:rPr lang="en-US" altLang="ko-KR" dirty="0" smtClean="0"/>
              <a:t>.</a:t>
            </a:r>
          </a:p>
          <a:p>
            <a:endParaRPr lang="en-US" altLang="ko-KR" sz="1200" dirty="0" smtClean="0"/>
          </a:p>
          <a:p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6312" y="35010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2-12]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오라클의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sqlnet.ora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파일 내용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89966" y="4492348"/>
            <a:ext cx="75608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61974" y="4547024"/>
            <a:ext cx="4114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sym typeface="Wingdings"/>
              </a:rPr>
              <a:t>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tcp.invited_nodes</a:t>
            </a:r>
            <a:r>
              <a:rPr lang="en-US" altLang="ko-KR" sz="1200" dirty="0" smtClean="0"/>
              <a:t>=(200.200.200.100, 200.200.200.200)</a:t>
            </a:r>
          </a:p>
          <a:p>
            <a:r>
              <a:rPr lang="ko-KR" altLang="en-US" sz="1200" dirty="0" smtClean="0">
                <a:sym typeface="Wingdings"/>
              </a:rPr>
              <a:t>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tcp.excluded_nodes</a:t>
            </a:r>
            <a:r>
              <a:rPr lang="en-US" altLang="ko-KR" sz="1200" dirty="0" smtClean="0"/>
              <a:t>=(200.200.200.150)</a:t>
            </a:r>
            <a:endParaRPr lang="ko-KR" altLang="en-US" sz="1200" dirty="0"/>
          </a:p>
        </p:txBody>
      </p:sp>
      <p:pic>
        <p:nvPicPr>
          <p:cNvPr id="8194" name="Picture 2" descr="C:\Documents and Settings\Administrator\바탕 화면\실이미지\2장\2-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250" y="1971084"/>
            <a:ext cx="5209474" cy="145791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142250" y="2348880"/>
            <a:ext cx="2448272" cy="1992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접근 제어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응용 프로그램의 접근 제어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최근의 상용 응용 프로그램은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에 대한 접근 제어를 제공하는 경우가 많음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웹 서비스를 제공하는 </a:t>
            </a:r>
            <a:r>
              <a:rPr lang="en-US" altLang="ko-KR" dirty="0" smtClean="0"/>
              <a:t>IIS</a:t>
            </a:r>
            <a:r>
              <a:rPr lang="ko-KR" altLang="en-US" dirty="0" smtClean="0"/>
              <a:t>와 아파치 역시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에 대한 접근 제어를 제공</a:t>
            </a:r>
            <a:endParaRPr lang="en-US" altLang="ko-KR" dirty="0" smtClean="0"/>
          </a:p>
          <a:p>
            <a:endParaRPr lang="en-US" altLang="ko-KR" sz="1200" dirty="0" smtClean="0"/>
          </a:p>
          <a:p>
            <a:r>
              <a:rPr lang="ko-KR" altLang="en-US" dirty="0" smtClean="0"/>
              <a:t>네트워크 장비의 접근 제어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장비에서 수행하는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에 대한 접근 제어로는 관리 인터페이스의 접근 제어와 </a:t>
            </a:r>
            <a:r>
              <a:rPr lang="en-US" altLang="ko-KR" dirty="0" smtClean="0"/>
              <a:t>ACL(Access Control List)</a:t>
            </a:r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통한 네트워크 트래픽 접근 제어가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네트워크 장비의 관리 인터페이스에 대한 접근 제어는 유닉스의 접근 제어와 거의 같음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ACL</a:t>
            </a:r>
            <a:r>
              <a:rPr lang="ko-KR" altLang="en-US" dirty="0" smtClean="0"/>
              <a:t>을 통한 네트워크 트래픽에 대한 접근 제어는 방화벽에서의 접근 제어와 기본적으로 같음</a:t>
            </a:r>
            <a:r>
              <a:rPr lang="en-US" altLang="ko-KR" dirty="0" smtClean="0"/>
              <a:t>. </a:t>
            </a:r>
          </a:p>
          <a:p>
            <a:pPr lvl="1">
              <a:buNone/>
            </a:pPr>
            <a:endParaRPr lang="ko-KR" altLang="en-US" dirty="0" smtClean="0"/>
          </a:p>
          <a:p>
            <a:pPr lvl="1"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시스템 보안에 대한 이해</a:t>
            </a:r>
            <a:endParaRPr lang="ko-KR" altLang="en-US" dirty="0"/>
          </a:p>
          <a:p>
            <a:r>
              <a:rPr lang="ko-KR" altLang="en-US" dirty="0" smtClean="0"/>
              <a:t>계정과 패스워드 관리</a:t>
            </a:r>
            <a:endParaRPr lang="ko-KR" altLang="en-US" dirty="0"/>
          </a:p>
          <a:p>
            <a:r>
              <a:rPr lang="ko-KR" altLang="en-US" dirty="0" smtClean="0"/>
              <a:t>세션 관리</a:t>
            </a:r>
            <a:endParaRPr lang="ko-KR" altLang="en-US" dirty="0"/>
          </a:p>
          <a:p>
            <a:r>
              <a:rPr lang="ko-KR" altLang="en-US" dirty="0" smtClean="0"/>
              <a:t>접근 제어</a:t>
            </a:r>
            <a:endParaRPr lang="en-US" altLang="ko-KR" dirty="0" smtClean="0"/>
          </a:p>
          <a:p>
            <a:r>
              <a:rPr lang="ko-KR" altLang="en-US" dirty="0" smtClean="0"/>
              <a:t>권한 관리</a:t>
            </a:r>
            <a:endParaRPr lang="en-US" altLang="ko-KR" dirty="0" smtClean="0"/>
          </a:p>
          <a:p>
            <a:r>
              <a:rPr lang="ko-KR" altLang="en-US" dirty="0" smtClean="0"/>
              <a:t>로그 관리</a:t>
            </a:r>
            <a:endParaRPr lang="en-US" altLang="ko-KR" dirty="0" smtClean="0"/>
          </a:p>
          <a:p>
            <a:r>
              <a:rPr lang="ko-KR" altLang="en-US" dirty="0" smtClean="0"/>
              <a:t>취약점 관리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권한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052736"/>
            <a:ext cx="6552728" cy="5400600"/>
          </a:xfrm>
        </p:spPr>
        <p:txBody>
          <a:bodyPr/>
          <a:lstStyle/>
          <a:p>
            <a:r>
              <a:rPr lang="ko-KR" altLang="en-US" dirty="0" smtClean="0"/>
              <a:t>운영체제의 권한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윈도우의 권한 권리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NTFS </a:t>
            </a:r>
            <a:r>
              <a:rPr lang="ko-KR" altLang="en-US" dirty="0" smtClean="0"/>
              <a:t>권한의 종류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윈도우의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가지 권한은 다음과 같은 규칙이 적용된다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b="1" dirty="0" smtClean="0"/>
              <a:t>규칙 </a:t>
            </a:r>
            <a:r>
              <a:rPr lang="en-US" altLang="ko-KR" b="1" dirty="0" smtClean="0"/>
              <a:t>1 : </a:t>
            </a:r>
            <a:r>
              <a:rPr lang="ko-KR" altLang="en-US" b="1" dirty="0" smtClean="0"/>
              <a:t>접근 권한은 누적된다</a:t>
            </a:r>
            <a:r>
              <a:rPr lang="en-US" altLang="ko-KR" b="1" dirty="0" smtClean="0"/>
              <a:t>.</a:t>
            </a:r>
            <a:endParaRPr lang="en-US" altLang="ko-KR" dirty="0" smtClean="0"/>
          </a:p>
          <a:p>
            <a:pPr lvl="2"/>
            <a:r>
              <a:rPr lang="ko-KR" altLang="en-US" b="1" dirty="0" smtClean="0"/>
              <a:t>규칙 </a:t>
            </a:r>
            <a:r>
              <a:rPr lang="en-US" altLang="ko-KR" b="1" dirty="0" smtClean="0"/>
              <a:t>2 : </a:t>
            </a:r>
            <a:r>
              <a:rPr lang="ko-KR" altLang="en-US" b="1" dirty="0" smtClean="0"/>
              <a:t>파일에 대한 접근 권한이 디렉터리에 대한 접근 권한보다 우선한다</a:t>
            </a:r>
            <a:r>
              <a:rPr lang="en-US" altLang="ko-KR" b="1" dirty="0" smtClean="0"/>
              <a:t>.</a:t>
            </a:r>
            <a:endParaRPr lang="en-US" altLang="ko-KR" dirty="0" smtClean="0"/>
          </a:p>
          <a:p>
            <a:pPr lvl="2"/>
            <a:r>
              <a:rPr lang="ko-KR" altLang="en-US" b="1" dirty="0" smtClean="0"/>
              <a:t>규칙 </a:t>
            </a:r>
            <a:r>
              <a:rPr lang="en-US" altLang="ko-KR" b="1" dirty="0" smtClean="0"/>
              <a:t>3 : ‘</a:t>
            </a:r>
            <a:r>
              <a:rPr lang="ko-KR" altLang="en-US" b="1" dirty="0" smtClean="0"/>
              <a:t>허용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보다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거부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가 우선한다</a:t>
            </a:r>
            <a:r>
              <a:rPr lang="en-US" altLang="ko-KR" b="1" dirty="0" smtClean="0"/>
              <a:t>.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3491880" y="2026320"/>
            <a:ext cx="4816642" cy="5400600"/>
          </a:xfrm>
        </p:spPr>
        <p:txBody>
          <a:bodyPr/>
          <a:lstStyle/>
          <a:p>
            <a:pPr lvl="2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ko-KR" altLang="en-US" dirty="0" smtClean="0">
                <a:sym typeface="Wingdings"/>
              </a:rPr>
              <a:t> </a:t>
            </a:r>
            <a:r>
              <a:rPr lang="ko-KR" altLang="en-US" dirty="0" smtClean="0"/>
              <a:t>모든 권한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디렉터리에 대한 접근 권한과 소유권을 변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경할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하위에 있는 디렉터리와 파일을 삭제할 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ko-KR" altLang="en-US" dirty="0" smtClean="0">
                <a:sym typeface="Wingdings"/>
              </a:rPr>
              <a:t> </a:t>
            </a:r>
            <a:r>
              <a:rPr lang="ko-KR" altLang="en-US" dirty="0" smtClean="0"/>
              <a:t>수정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디렉터리를 삭제할 수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읽기 및 실행과 쓰기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권한이 주어진 것과 같음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ko-KR" altLang="en-US" dirty="0" smtClean="0">
                <a:sym typeface="Wingdings"/>
              </a:rPr>
              <a:t> </a:t>
            </a:r>
            <a:r>
              <a:rPr lang="ko-KR" altLang="en-US" dirty="0" smtClean="0"/>
              <a:t>읽기 및 실행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읽기를 수행할 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디렉터리나 파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일을 옮길 수 있음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ko-KR" altLang="en-US" dirty="0" smtClean="0">
                <a:sym typeface="Wingdings"/>
              </a:rPr>
              <a:t> </a:t>
            </a:r>
            <a:r>
              <a:rPr lang="ko-KR" altLang="en-US" dirty="0" smtClean="0"/>
              <a:t>디렉터리 내용 보기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디렉터리 내의 파일이나 디렉터리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의 이름을 볼 수 있음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ko-KR" altLang="en-US" dirty="0" smtClean="0">
                <a:sym typeface="Wingdings"/>
              </a:rPr>
              <a:t> </a:t>
            </a:r>
            <a:r>
              <a:rPr lang="ko-KR" altLang="en-US" dirty="0" smtClean="0"/>
              <a:t>읽기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디렉터리의 내용을 읽기만 할 수 있다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ko-KR" altLang="en-US" dirty="0" smtClean="0">
                <a:sym typeface="Wingdings"/>
              </a:rPr>
              <a:t> </a:t>
            </a:r>
            <a:r>
              <a:rPr lang="ko-KR" altLang="en-US" dirty="0" smtClean="0"/>
              <a:t>쓰기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해당 디렉터리에 하위 디렉터리와 파일을 생성할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수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소유권이나 접근 권한의 설정 내용을 확인할 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098" name="Picture 2" descr="C:\Documents and Settings\Administrator\바탕 화면\실이미지\2장\2-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275" y="2097343"/>
            <a:ext cx="2792112" cy="2915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87998" y="507335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2-13]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임의 디렉터리의 권한 설정 창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권한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 권한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유닉스의 권한 권리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r>
              <a:rPr lang="nl-NL" altLang="ko-KR" dirty="0" smtClean="0">
                <a:sym typeface="Wingdings"/>
              </a:rPr>
              <a:t>	 </a:t>
            </a:r>
            <a:r>
              <a:rPr lang="ko-KR" altLang="en-US" dirty="0" smtClean="0">
                <a:sym typeface="Wingdings"/>
              </a:rPr>
              <a:t>파일의 종류와 권한으로</a:t>
            </a:r>
            <a:r>
              <a:rPr lang="en-US" altLang="ko-KR" dirty="0" smtClean="0">
                <a:sym typeface="Wingdings"/>
              </a:rPr>
              <a:t>, </a:t>
            </a:r>
            <a:r>
              <a:rPr lang="ko-KR" altLang="en-US" dirty="0" smtClean="0">
                <a:sym typeface="Wingdings"/>
              </a:rPr>
              <a:t>다음과 같이 네 부분으로 세분화할 수 있다</a:t>
            </a:r>
            <a:r>
              <a:rPr lang="en-US" altLang="ko-KR" dirty="0" smtClean="0">
                <a:sym typeface="Wingdings"/>
              </a:rPr>
              <a:t>.</a:t>
            </a:r>
          </a:p>
          <a:p>
            <a:pPr lvl="1">
              <a:buNone/>
            </a:pPr>
            <a:endParaRPr lang="en-US" altLang="ko-KR" dirty="0" smtClean="0">
              <a:sym typeface="Wingdings"/>
            </a:endParaRPr>
          </a:p>
          <a:p>
            <a:pPr lvl="1">
              <a:buNone/>
            </a:pPr>
            <a:endParaRPr lang="en-US" altLang="ko-KR" dirty="0" smtClean="0">
              <a:sym typeface="Wingdings"/>
            </a:endParaRPr>
          </a:p>
          <a:p>
            <a:pPr lvl="1">
              <a:buNone/>
            </a:pPr>
            <a:endParaRPr lang="en-US" altLang="ko-KR" dirty="0" smtClean="0">
              <a:sym typeface="Wingdings"/>
            </a:endParaRPr>
          </a:p>
          <a:p>
            <a:pPr lvl="1">
              <a:buNone/>
            </a:pPr>
            <a:r>
              <a:rPr lang="en-US" altLang="ko-KR" dirty="0" smtClean="0"/>
              <a:t>	ⓐ </a:t>
            </a:r>
            <a:r>
              <a:rPr lang="ko-KR" altLang="en-US" dirty="0" smtClean="0"/>
              <a:t>파일 및 디렉터리의 종류이다</a:t>
            </a:r>
            <a:r>
              <a:rPr lang="en-US" altLang="ko-KR" dirty="0" smtClean="0"/>
              <a:t>. –</a:t>
            </a:r>
            <a:r>
              <a:rPr lang="ko-KR" altLang="en-US" dirty="0" smtClean="0"/>
              <a:t>표시는 일반 파일을</a:t>
            </a:r>
            <a:r>
              <a:rPr lang="en-US" altLang="ko-KR" dirty="0" smtClean="0"/>
              <a:t>, d </a:t>
            </a:r>
            <a:r>
              <a:rPr lang="ko-KR" altLang="en-US" dirty="0" smtClean="0"/>
              <a:t>표시는 디렉터리를</a:t>
            </a:r>
            <a:r>
              <a:rPr lang="en-US" altLang="ko-KR" dirty="0" smtClean="0"/>
              <a:t>, l </a:t>
            </a:r>
            <a:r>
              <a:rPr lang="ko-KR" altLang="en-US" dirty="0" smtClean="0"/>
              <a:t>표시는 링크</a:t>
            </a:r>
            <a:r>
              <a:rPr lang="en-US" altLang="ko-KR" dirty="0" smtClean="0"/>
              <a:t>(Link)</a:t>
            </a:r>
            <a:r>
              <a:rPr lang="ko-KR" altLang="en-US" dirty="0" smtClean="0"/>
              <a:t>를 나타냄</a:t>
            </a:r>
            <a:r>
              <a:rPr lang="en-US" altLang="ko-KR" dirty="0" smtClean="0"/>
              <a:t>. </a:t>
            </a:r>
          </a:p>
          <a:p>
            <a:pPr lvl="1">
              <a:buNone/>
            </a:pPr>
            <a:r>
              <a:rPr lang="en-US" altLang="ko-KR" dirty="0" smtClean="0"/>
              <a:t>	ⓑ </a:t>
            </a:r>
            <a:r>
              <a:rPr lang="ko-KR" altLang="en-US" dirty="0" smtClean="0"/>
              <a:t>파일 및 디렉터리 소유자의 권한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ⓒ </a:t>
            </a:r>
            <a:r>
              <a:rPr lang="ko-KR" altLang="en-US" dirty="0" smtClean="0"/>
              <a:t>파일 및 디렉터리 그룹의 권한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ⓓ </a:t>
            </a:r>
            <a:r>
              <a:rPr lang="ko-KR" altLang="en-US" dirty="0" smtClean="0"/>
              <a:t>해당 파일 및 디렉터리 소유자도 그룹도 아닌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의 사용자에 대한 권한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유닉스는 읽기</a:t>
            </a:r>
            <a:r>
              <a:rPr lang="en-US" altLang="ko-KR" dirty="0" smtClean="0"/>
              <a:t>(r: read), </a:t>
            </a:r>
            <a:r>
              <a:rPr lang="ko-KR" altLang="en-US" dirty="0" smtClean="0"/>
              <a:t>쓰기</a:t>
            </a:r>
            <a:r>
              <a:rPr lang="en-US" altLang="ko-KR" dirty="0" smtClean="0"/>
              <a:t>(w: write), </a:t>
            </a:r>
            <a:r>
              <a:rPr lang="ko-KR" altLang="en-US" dirty="0" smtClean="0"/>
              <a:t>실행</a:t>
            </a:r>
            <a:r>
              <a:rPr lang="en-US" altLang="ko-KR" dirty="0" smtClean="0"/>
              <a:t>(x : execute)</a:t>
            </a:r>
            <a:r>
              <a:rPr lang="ko-KR" altLang="en-US" dirty="0" smtClean="0"/>
              <a:t>과 같은 세 가지 권한을 부여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권한은 숫자로도 표현할 수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읽기는 </a:t>
            </a:r>
            <a:r>
              <a:rPr lang="en-US" altLang="ko-KR" dirty="0" smtClean="0"/>
              <a:t>4, </a:t>
            </a:r>
            <a:r>
              <a:rPr lang="ko-KR" altLang="en-US" dirty="0" smtClean="0"/>
              <a:t>쓰기는 </a:t>
            </a:r>
            <a:r>
              <a:rPr lang="en-US" altLang="ko-KR" dirty="0" smtClean="0"/>
              <a:t>2, </a:t>
            </a:r>
            <a:r>
              <a:rPr lang="ko-KR" altLang="en-US" dirty="0" smtClean="0"/>
              <a:t>실행은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로 바꾸어 각 권한 </a:t>
            </a:r>
            <a:r>
              <a:rPr lang="ko-KR" altLang="en-US" dirty="0" err="1" smtClean="0"/>
              <a:t>세트별로</a:t>
            </a:r>
            <a:r>
              <a:rPr lang="ko-KR" altLang="en-US" dirty="0" smtClean="0"/>
              <a:t> 합치는 것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r>
              <a:rPr lang="nl-NL" altLang="ko-KR" dirty="0" smtClean="0">
                <a:sym typeface="Wingdings"/>
              </a:rPr>
              <a:t>	 </a:t>
            </a:r>
            <a:r>
              <a:rPr lang="ko-KR" altLang="en-US" dirty="0" smtClean="0">
                <a:sym typeface="Wingdings"/>
              </a:rPr>
              <a:t>파일에 대한 소유자</a:t>
            </a:r>
            <a:endParaRPr lang="en-US" altLang="ko-KR" dirty="0" smtClean="0">
              <a:sym typeface="Wingdings"/>
            </a:endParaRPr>
          </a:p>
          <a:p>
            <a:pPr lvl="1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nl-NL" altLang="ko-KR" dirty="0" smtClean="0">
                <a:sym typeface="Wingdings"/>
              </a:rPr>
              <a:t> </a:t>
            </a:r>
            <a:r>
              <a:rPr lang="ko-KR" altLang="en-US" dirty="0" smtClean="0">
                <a:sym typeface="Wingdings"/>
              </a:rPr>
              <a:t>파일에 대한 그룹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070242" y="1952904"/>
            <a:ext cx="7560840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42250" y="2024912"/>
            <a:ext cx="350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u="sng" dirty="0" err="1" smtClean="0"/>
              <a:t>drw</a:t>
            </a:r>
            <a:r>
              <a:rPr lang="en-US" altLang="ko-KR" sz="1200" u="sng" dirty="0" smtClean="0"/>
              <a:t>-r-</a:t>
            </a:r>
            <a:r>
              <a:rPr lang="en-US" altLang="ko-KR" sz="1200" u="sng" dirty="0" err="1" smtClean="0"/>
              <a:t>xr</a:t>
            </a:r>
            <a:r>
              <a:rPr lang="en-US" altLang="ko-KR" sz="1200" u="sng" dirty="0" smtClean="0"/>
              <a:t>-x</a:t>
            </a:r>
            <a:r>
              <a:rPr lang="en-US" altLang="ko-KR" sz="1200" dirty="0" smtClean="0"/>
              <a:t> 117 </a:t>
            </a:r>
            <a:r>
              <a:rPr lang="en-US" altLang="ko-KR" sz="1200" u="sng" dirty="0" smtClean="0"/>
              <a:t>root</a:t>
            </a:r>
            <a:r>
              <a:rPr lang="en-US" altLang="ko-KR" sz="1200" dirty="0" smtClean="0"/>
              <a:t> </a:t>
            </a:r>
            <a:r>
              <a:rPr lang="en-US" altLang="ko-KR" sz="1200" u="sng" dirty="0" err="1" smtClean="0"/>
              <a:t>root</a:t>
            </a:r>
            <a:r>
              <a:rPr lang="en-US" altLang="ko-KR" sz="1200" dirty="0" smtClean="0"/>
              <a:t> 12288 Jul 28 06:42 etc</a:t>
            </a:r>
          </a:p>
          <a:p>
            <a:r>
              <a:rPr lang="nl-NL" altLang="ko-KR" sz="1200" dirty="0" smtClean="0">
                <a:sym typeface="Wingdings"/>
              </a:rPr>
              <a:t>                      </a:t>
            </a:r>
            <a:endParaRPr lang="en-US" altLang="ko-KR" sz="12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080104" y="3087276"/>
            <a:ext cx="7560840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2112" y="3159284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-   </a:t>
            </a:r>
            <a:r>
              <a:rPr lang="en-US" altLang="ko-KR" sz="1200" dirty="0" err="1" smtClean="0"/>
              <a:t>rw</a:t>
            </a:r>
            <a:r>
              <a:rPr lang="en-US" altLang="ko-KR" sz="1200" dirty="0" smtClean="0"/>
              <a:t>-   r--   r--</a:t>
            </a:r>
          </a:p>
          <a:p>
            <a:r>
              <a:rPr lang="en-US" altLang="ko-KR" sz="1200" dirty="0" smtClean="0">
                <a:latin typeface="맑은 고딕"/>
                <a:ea typeface="맑은 고딕"/>
              </a:rPr>
              <a:t>ⓐ  ⓑ    ⓒ    ⓓ</a:t>
            </a:r>
            <a:endParaRPr lang="en-US" altLang="ko-KR" sz="12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088982" y="5446768"/>
            <a:ext cx="7560840" cy="467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52112" y="5525095"/>
            <a:ext cx="2421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200" dirty="0" smtClean="0"/>
              <a:t>rw- r-x r-x = 42- 4-1 4-1 → 655</a:t>
            </a:r>
            <a:endParaRPr lang="en-US" altLang="ko-K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권한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권한 관리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질의문에</a:t>
            </a:r>
            <a:r>
              <a:rPr lang="ko-KR" altLang="en-US" dirty="0" smtClean="0"/>
              <a:t> 대한 권한 권리</a:t>
            </a:r>
            <a:endParaRPr lang="en-US" altLang="ko-KR" dirty="0" smtClean="0"/>
          </a:p>
          <a:p>
            <a:pPr lvl="2"/>
            <a:r>
              <a:rPr lang="en-US" altLang="ko-KR" b="1" dirty="0" smtClean="0"/>
              <a:t>DDL</a:t>
            </a:r>
          </a:p>
          <a:p>
            <a:pPr lvl="3"/>
            <a:r>
              <a:rPr lang="en-US" altLang="ko-KR" dirty="0" smtClean="0"/>
              <a:t>DDL(Data Definition Language)</a:t>
            </a:r>
            <a:r>
              <a:rPr lang="ko-KR" altLang="en-US" dirty="0" smtClean="0"/>
              <a:t>은 데이터 구조를 정의하는 질의문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데이터베이스를 처음 생성하고 개발할 때 주로 사용하고 운영 중에는 거의 사용하지 않음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CREATE : </a:t>
            </a:r>
            <a:r>
              <a:rPr lang="ko-KR" altLang="en-US" dirty="0" smtClean="0"/>
              <a:t>데이터베이스 객체를 생성한다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DROP : </a:t>
            </a:r>
            <a:r>
              <a:rPr lang="ko-KR" altLang="en-US" dirty="0" smtClean="0"/>
              <a:t>데이터베이스 객체를 삭제한다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ALTER : </a:t>
            </a:r>
            <a:r>
              <a:rPr lang="ko-KR" altLang="en-US" dirty="0" smtClean="0"/>
              <a:t>기존의 데이터베이스 객체를 다시 정의한다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/>
              <a:t>DML</a:t>
            </a:r>
          </a:p>
          <a:p>
            <a:pPr lvl="3"/>
            <a:r>
              <a:rPr lang="en-US" altLang="ko-KR" dirty="0" smtClean="0"/>
              <a:t>DML(Data Manipulation Language)</a:t>
            </a:r>
            <a:r>
              <a:rPr lang="ko-KR" altLang="en-US" dirty="0" smtClean="0"/>
              <a:t>은 데이터베이스의 운영 및 사용과 관련해 가장 많이 사용하는 질의문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데이터의 검색과 수정 등을 처리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	• SELECT : </a:t>
            </a:r>
            <a:r>
              <a:rPr lang="ko-KR" altLang="en-US" dirty="0" smtClean="0"/>
              <a:t>사용자가 테이블이나 </a:t>
            </a:r>
            <a:r>
              <a:rPr lang="ko-KR" altLang="en-US" dirty="0" err="1" smtClean="0"/>
              <a:t>뷰의</a:t>
            </a:r>
            <a:r>
              <a:rPr lang="ko-KR" altLang="en-US" dirty="0" smtClean="0"/>
              <a:t> 내용을 읽고 선택한다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INSERT : </a:t>
            </a:r>
            <a:r>
              <a:rPr lang="ko-KR" altLang="en-US" dirty="0" smtClean="0"/>
              <a:t>데이터베이스 객체에 데이터를 입력한다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UPDATE : </a:t>
            </a:r>
            <a:r>
              <a:rPr lang="ko-KR" altLang="en-US" dirty="0" smtClean="0"/>
              <a:t>기존 데이터베이스 객체에 있는 데이터를 수정한다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DELETE : </a:t>
            </a:r>
            <a:r>
              <a:rPr lang="ko-KR" altLang="en-US" dirty="0" smtClean="0"/>
              <a:t>데이터베이스 객체에 있는 데이터를 삭제한다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/>
              <a:t>DCL</a:t>
            </a:r>
          </a:p>
          <a:p>
            <a:pPr lvl="3"/>
            <a:r>
              <a:rPr lang="en-US" altLang="ko-KR" dirty="0" smtClean="0"/>
              <a:t>DCL(Data Control Language)</a:t>
            </a:r>
            <a:r>
              <a:rPr lang="ko-KR" altLang="en-US" dirty="0" smtClean="0"/>
              <a:t>은 권한 관리를 위한 질의문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GRANT : </a:t>
            </a:r>
            <a:r>
              <a:rPr lang="ko-KR" altLang="en-US" dirty="0" smtClean="0"/>
              <a:t>데이터베이스 객체에 권한을 부여한다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DENY : </a:t>
            </a:r>
            <a:r>
              <a:rPr lang="ko-KR" altLang="en-US" dirty="0" smtClean="0"/>
              <a:t>사용자에게 해당 권한을 금지한다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	• REVOKE : </a:t>
            </a:r>
            <a:r>
              <a:rPr lang="ko-KR" altLang="en-US" dirty="0" smtClean="0"/>
              <a:t>이미 부여된 데이터베이스 객체의 권한을 취소한다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권한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권한 관리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질의문에</a:t>
            </a:r>
            <a:r>
              <a:rPr lang="ko-KR" altLang="en-US" dirty="0" smtClean="0"/>
              <a:t> 대한 권한 권리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DDL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DML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DCL</a:t>
            </a:r>
            <a:r>
              <a:rPr lang="ko-KR" altLang="en-US" dirty="0" smtClean="0"/>
              <a:t>에 의해 허용</a:t>
            </a:r>
            <a:r>
              <a:rPr lang="en-US" altLang="ko-KR" dirty="0" smtClean="0"/>
              <a:t>(Grant) </a:t>
            </a:r>
            <a:r>
              <a:rPr lang="ko-KR" altLang="en-US" dirty="0" smtClean="0"/>
              <a:t>또는 거부</a:t>
            </a:r>
            <a:r>
              <a:rPr lang="en-US" altLang="ko-KR" dirty="0" smtClean="0"/>
              <a:t>(Deny)</a:t>
            </a:r>
            <a:r>
              <a:rPr lang="ko-KR" altLang="en-US" dirty="0" smtClean="0"/>
              <a:t>된다</a:t>
            </a:r>
            <a:r>
              <a:rPr lang="en-US" altLang="ko-KR" dirty="0" smtClean="0"/>
              <a:t>.</a:t>
            </a:r>
          </a:p>
          <a:p>
            <a:pPr lvl="2"/>
            <a:endParaRPr lang="ko-KR" altLang="en-US" dirty="0"/>
          </a:p>
        </p:txBody>
      </p:sp>
      <p:sp>
        <p:nvSpPr>
          <p:cNvPr id="7" name="원호 6"/>
          <p:cNvSpPr/>
          <p:nvPr/>
        </p:nvSpPr>
        <p:spPr>
          <a:xfrm rot="10800000">
            <a:off x="1835696" y="2511636"/>
            <a:ext cx="5400600" cy="1944216"/>
          </a:xfrm>
          <a:prstGeom prst="arc">
            <a:avLst>
              <a:gd name="adj1" fmla="val 11432323"/>
              <a:gd name="adj2" fmla="val 210226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원호 7"/>
          <p:cNvSpPr/>
          <p:nvPr/>
        </p:nvSpPr>
        <p:spPr>
          <a:xfrm>
            <a:off x="1677366" y="2548622"/>
            <a:ext cx="5400600" cy="1944216"/>
          </a:xfrm>
          <a:prstGeom prst="arc">
            <a:avLst>
              <a:gd name="adj1" fmla="val 11397530"/>
              <a:gd name="adj2" fmla="val 210226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210976" y="2276872"/>
            <a:ext cx="5373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+mn-ea"/>
                <a:ea typeface="+mn-ea"/>
              </a:rPr>
              <a:t>Grant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48691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2-15]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DCL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명령에 의한 권한 부여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404" y="2214726"/>
            <a:ext cx="5913090" cy="254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권한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권한 관리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뷰에</a:t>
            </a:r>
            <a:r>
              <a:rPr lang="ko-KR" altLang="en-US" dirty="0" smtClean="0"/>
              <a:t> 대한 권한 관리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뷰는</a:t>
            </a:r>
            <a:r>
              <a:rPr lang="ko-KR" altLang="en-US" dirty="0" smtClean="0"/>
              <a:t> 각 사용자에 대해 참조 테이블의 각 열에 대한 권한을 설정하는 것이 불편해서 만든 가상 테이블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3665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2336" y="378904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2-16]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뷰를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사용하지 않는 테이블에 대한 접근 제어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21088"/>
            <a:ext cx="44902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23136" y="580526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2-17]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뷰를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사용한 테이블에 대한 접근 제어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권한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응용 프로그램의 권한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응용 프로그램은 응용 프로그램 내의 권한보다 응용 프로그램 자체의 실행 권한이 더 중요함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응용 프로그램은 자신을 실행한 계정의 권한을 물려받음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응용 프로그램이 보안상에 문제가 있는 취약한 프로그램일 때 해당 프로그램을 실행한 계정의 권한이 악용되는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문제가 발생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윈도우의 </a:t>
            </a:r>
            <a:r>
              <a:rPr lang="en-US" altLang="ko-KR" dirty="0" smtClean="0"/>
              <a:t>IIS</a:t>
            </a:r>
            <a:r>
              <a:rPr lang="ko-KR" altLang="en-US" dirty="0" smtClean="0"/>
              <a:t>에서는 그 실행 프로세스 권한을 별도로 만들어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유닉스에서는 </a:t>
            </a:r>
            <a:r>
              <a:rPr lang="en-US" altLang="ko-KR" dirty="0" smtClean="0"/>
              <a:t>nobody</a:t>
            </a:r>
            <a:r>
              <a:rPr lang="ko-KR" altLang="en-US" dirty="0" smtClean="0"/>
              <a:t>와 같이 제한된 계정 권한을 사용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61240"/>
            <a:ext cx="8496944" cy="5400600"/>
          </a:xfrm>
        </p:spPr>
        <p:txBody>
          <a:bodyPr/>
          <a:lstStyle/>
          <a:p>
            <a:r>
              <a:rPr lang="en-US" altLang="ko-KR" dirty="0" smtClean="0"/>
              <a:t>AAA</a:t>
            </a:r>
          </a:p>
          <a:p>
            <a:pPr lvl="1"/>
            <a:r>
              <a:rPr lang="en-US" altLang="ko-KR" b="1" dirty="0" smtClean="0"/>
              <a:t>Authentication(</a:t>
            </a:r>
            <a:r>
              <a:rPr lang="ko-KR" altLang="en-US" b="1" dirty="0" smtClean="0"/>
              <a:t>인증</a:t>
            </a:r>
            <a:r>
              <a:rPr lang="en-US" altLang="ko-KR" b="1" dirty="0" smtClean="0"/>
              <a:t>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자신의 신원</a:t>
            </a:r>
            <a:r>
              <a:rPr lang="en-US" altLang="ko-KR" dirty="0" smtClean="0"/>
              <a:t>(Identity)</a:t>
            </a:r>
            <a:r>
              <a:rPr lang="ko-KR" altLang="en-US" dirty="0" smtClean="0"/>
              <a:t>을 시스템에 증명하는 과정으로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아이디와 패스워드를 입력하는 과정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Authorization(</a:t>
            </a:r>
            <a:r>
              <a:rPr lang="ko-KR" altLang="en-US" b="1" dirty="0" smtClean="0"/>
              <a:t>인가</a:t>
            </a:r>
            <a:r>
              <a:rPr lang="en-US" altLang="ko-KR" b="1" dirty="0" smtClean="0"/>
              <a:t>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올바른 지문을 입력하거나 올바른 패스워드를 입력해 시스템에 </a:t>
            </a:r>
            <a:r>
              <a:rPr lang="ko-KR" altLang="en-US" dirty="0" err="1" smtClean="0"/>
              <a:t>로그인이</a:t>
            </a:r>
            <a:r>
              <a:rPr lang="ko-KR" altLang="en-US" dirty="0" smtClean="0"/>
              <a:t> 허락된 사용자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라고 판명되어 로그인되는 과정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Accounting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시스템에 로그인한 후 시스템이 이에 대한 기록을 남기는 활동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운영체제의 로그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윈도우의 로그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윈도우는 이벤트</a:t>
            </a:r>
            <a:r>
              <a:rPr lang="en-US" altLang="ko-KR" dirty="0" smtClean="0"/>
              <a:t>(Event)</a:t>
            </a:r>
            <a:r>
              <a:rPr lang="ko-KR" altLang="en-US" dirty="0" smtClean="0"/>
              <a:t>라고 불리는 중앙 집중화된 형태로 로그를 수집하여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윈도우에서 </a:t>
            </a:r>
            <a:r>
              <a:rPr lang="ko-KR" altLang="en-US" dirty="0" err="1" smtClean="0"/>
              <a:t>로깅</a:t>
            </a:r>
            <a:r>
              <a:rPr lang="ko-KR" altLang="en-US" dirty="0" smtClean="0"/>
              <a:t> 항목과 설정 사항은 </a:t>
            </a:r>
            <a:r>
              <a:rPr lang="en-US" altLang="ko-KR" dirty="0" smtClean="0"/>
              <a:t>[</a:t>
            </a:r>
            <a:r>
              <a:rPr lang="ko-KR" altLang="en-US" dirty="0" smtClean="0"/>
              <a:t>제어판</a:t>
            </a:r>
            <a:r>
              <a:rPr lang="en-US" altLang="ko-KR" dirty="0" smtClean="0"/>
              <a:t>]-[</a:t>
            </a:r>
            <a:r>
              <a:rPr lang="ko-KR" altLang="en-US" dirty="0" smtClean="0"/>
              <a:t>관리 도구</a:t>
            </a:r>
            <a:r>
              <a:rPr lang="en-US" altLang="ko-KR" dirty="0" smtClean="0"/>
              <a:t>]-[</a:t>
            </a:r>
            <a:r>
              <a:rPr lang="ko-KR" altLang="en-US" dirty="0" smtClean="0"/>
              <a:t>로컬 보안 정책</a:t>
            </a:r>
            <a:r>
              <a:rPr lang="en-US" altLang="ko-KR" dirty="0" smtClean="0"/>
              <a:t>]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[</a:t>
            </a:r>
            <a:r>
              <a:rPr lang="ko-KR" altLang="en-US" dirty="0" smtClean="0"/>
              <a:t>로컬 정책</a:t>
            </a:r>
            <a:r>
              <a:rPr lang="en-US" altLang="ko-KR" dirty="0" smtClean="0"/>
              <a:t>]-[</a:t>
            </a:r>
            <a:r>
              <a:rPr lang="ko-KR" altLang="en-US" dirty="0" smtClean="0"/>
              <a:t>감사 정책</a:t>
            </a:r>
            <a:r>
              <a:rPr lang="en-US" altLang="ko-KR" dirty="0" smtClean="0"/>
              <a:t>] </a:t>
            </a:r>
            <a:r>
              <a:rPr lang="ko-KR" altLang="en-US" dirty="0" smtClean="0"/>
              <a:t>메뉴에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서 확인할 수 있음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ko-KR" altLang="en-US" dirty="0" smtClean="0"/>
          </a:p>
          <a:p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56752" y="61653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2-18]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로컬 정책 중 감사 정책에 대한 설정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218" name="Picture 2" descr="C:\Documents and Settings\Administrator\바탕 화면\실이미지\2장\2-1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824" y="4437112"/>
            <a:ext cx="3472566" cy="1701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07972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운영체제의 로그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윈도우의 로그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로깅</a:t>
            </a:r>
            <a:r>
              <a:rPr lang="ko-KR" altLang="en-US" dirty="0" smtClean="0"/>
              <a:t> 정책을 적용하면 </a:t>
            </a:r>
            <a:r>
              <a:rPr lang="en-US" altLang="ko-KR" dirty="0" smtClean="0"/>
              <a:t>[</a:t>
            </a:r>
            <a:r>
              <a:rPr lang="ko-KR" altLang="en-US" dirty="0" smtClean="0"/>
              <a:t>제어판</a:t>
            </a:r>
            <a:r>
              <a:rPr lang="en-US" altLang="ko-KR" dirty="0" smtClean="0"/>
              <a:t>]-[</a:t>
            </a:r>
            <a:r>
              <a:rPr lang="ko-KR" altLang="en-US" dirty="0" smtClean="0"/>
              <a:t>관리 도구</a:t>
            </a:r>
            <a:r>
              <a:rPr lang="en-US" altLang="ko-KR" dirty="0" smtClean="0"/>
              <a:t>]-[</a:t>
            </a:r>
            <a:r>
              <a:rPr lang="ko-KR" altLang="en-US" dirty="0" smtClean="0"/>
              <a:t>이벤트 </a:t>
            </a:r>
            <a:r>
              <a:rPr lang="ko-KR" altLang="en-US" dirty="0" err="1" smtClean="0"/>
              <a:t>뷰어</a:t>
            </a:r>
            <a:r>
              <a:rPr lang="en-US" altLang="ko-KR" dirty="0" smtClean="0"/>
              <a:t>]</a:t>
            </a:r>
            <a:r>
              <a:rPr lang="ko-KR" altLang="en-US" dirty="0" smtClean="0"/>
              <a:t>를 통해 쌓이는 </a:t>
            </a:r>
            <a:r>
              <a:rPr lang="ko-KR" altLang="en-US" dirty="0" err="1" smtClean="0"/>
              <a:t>로깅</a:t>
            </a:r>
            <a:r>
              <a:rPr lang="ko-KR" altLang="en-US" dirty="0" smtClean="0"/>
              <a:t> 정보를 확인할 수 있음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2040" y="384427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이벤트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뷰어를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이용한 보안 로그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224920" y="4522044"/>
          <a:ext cx="730752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43"/>
                <a:gridCol w="6099177"/>
              </a:tblGrid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종류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성공 감사와 실패 감사가 있다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성공 감사는 시도가 성공했을 때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실패 감사는 어떤 시도가 실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패했을 때 남기는 로그이다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로그를 남긴 날짜와 시간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원본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범주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로그와 관계 있는 영역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이벤트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윈도우에서는 각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로그별로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고유한 번호를 부여한다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로그를 분석할 때 이 번호를 알고 있으면 빠르고 효과적인 분석이 가능하다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관련 로그를 발생시킨 사용자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컴퓨터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관련 로그를 발생시킨 시스템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4227705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이벤트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뷰어에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표시되는 내용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42" name="Picture 2" descr="C:\Documents and Settings\Administrator\바탕 화면\실이미지\2장\2-1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998" y="2123978"/>
            <a:ext cx="2916386" cy="1722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 로그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윈도우의 로그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80904" y="2211170"/>
          <a:ext cx="7488832" cy="453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936"/>
                <a:gridCol w="5437896"/>
              </a:tblGrid>
              <a:tr h="2747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종류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개체 액세스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특정 파일이나 디렉터리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레지스트리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프린터 등과 같은 객체에 대하여 접근을 시도하거나 속성 변경 등을 탐지한다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계정 관리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신규 사용자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그룹의 추가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기존 사용자 그룹의 변경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사용자의 활성화나 비활성화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계정 패스워드 변경 등을 감사한다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037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계정 로그인 이벤트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로그온 이벤트 감사와 마찬가지로 계정의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로그인에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대한 사항을 로그로 남기는데 이 둘의 차이점은 전자는 도메인 계정의 사용으로 생성되는 것이며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후자는 로컬 계정의 사용으로 생성되는 것이다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권한 사용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권한 설정 변경이나 관리자 권한이 필요한 작업을 수행할 때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로깅한다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로그인 이벤트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로컬 계정의 접근 시 생성되는 이벤트를 감사하는 것이다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계정 로그온 이벤트 감사에 비해 다양한 종류의 이벤트를 확인할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디렉터리 서비스 액세스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시스템 액세스 제어 목록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(SACL)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 지정되어 있는 액티브 디렉터리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(Active Directory)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개체에 접근하는 사용자에 대한 감사 로그를 제공한다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정책 변경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사용자 권한 할당 정책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감사 정책 또는 신뢰 정책의 변경과 관련된 사항을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로깅한다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프로세스 추적 감사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사용자 또는 응용 프로그램이 프로세스를 시작하거나 중지할 때 해당 이벤트가 발생한다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 이벤트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시스템의 시동과 종료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보안 로그 삭제 등 시스템의 주요한 사항에 대한 이벤트를 남긴다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19168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윈도우의 로그 종류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 로그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유닉스의 로그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리눅스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유닉스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시스템은 윈도우와 달리 일반적으로 중앙 집중화되어 관리되지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분산되어 생성</a:t>
            </a:r>
            <a:r>
              <a:rPr lang="en-US" altLang="ko-KR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en-US" altLang="ko-KR" dirty="0" smtClean="0"/>
              <a:t>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adm</a:t>
            </a:r>
            <a:r>
              <a:rPr lang="en-US" altLang="ko-KR" dirty="0" smtClean="0"/>
              <a:t> : (</a:t>
            </a:r>
            <a:r>
              <a:rPr lang="ko-KR" altLang="en-US" dirty="0" smtClean="0"/>
              <a:t>초기 유닉스</a:t>
            </a:r>
            <a:r>
              <a:rPr lang="en-US" altLang="ko-KR" dirty="0" smtClean="0"/>
              <a:t>) HP-UX 9.X, SunOS 4.x</a:t>
            </a:r>
          </a:p>
          <a:p>
            <a:pPr lvl="3">
              <a:buFont typeface="Arial" pitchFamily="34" charset="0"/>
              <a:buChar char="•"/>
            </a:pPr>
            <a:r>
              <a:rPr lang="en-US" altLang="ko-KR" dirty="0" smtClean="0"/>
              <a:t>/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adm</a:t>
            </a:r>
            <a:r>
              <a:rPr lang="en-US" altLang="ko-KR" dirty="0" smtClean="0"/>
              <a:t> : (</a:t>
            </a:r>
            <a:r>
              <a:rPr lang="ko-KR" altLang="en-US" dirty="0" smtClean="0"/>
              <a:t>최근 유닉스</a:t>
            </a:r>
            <a:r>
              <a:rPr lang="en-US" altLang="ko-KR" dirty="0" smtClean="0"/>
              <a:t>) </a:t>
            </a:r>
            <a:r>
              <a:rPr lang="ko-KR" altLang="en-US" dirty="0" err="1" smtClean="0"/>
              <a:t>솔라리스</a:t>
            </a:r>
            <a:r>
              <a:rPr lang="en-US" altLang="ko-KR" dirty="0" smtClean="0"/>
              <a:t>, HP-UX 10.x </a:t>
            </a:r>
            <a:r>
              <a:rPr lang="ko-KR" altLang="en-US" dirty="0" smtClean="0"/>
              <a:t>이후</a:t>
            </a:r>
            <a:r>
              <a:rPr lang="en-US" altLang="ko-KR" dirty="0" smtClean="0"/>
              <a:t>, IBM AIX</a:t>
            </a:r>
          </a:p>
          <a:p>
            <a:pPr lvl="3">
              <a:buFont typeface="Arial" pitchFamily="34" charset="0"/>
              <a:buChar char="•"/>
            </a:pPr>
            <a:r>
              <a:rPr lang="en-US" altLang="ko-KR" dirty="0" smtClean="0"/>
              <a:t>/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/log : FreeBSD, </a:t>
            </a:r>
            <a:r>
              <a:rPr lang="ko-KR" altLang="en-US" dirty="0" err="1" smtClean="0"/>
              <a:t>솔라리스</a:t>
            </a:r>
            <a:r>
              <a:rPr lang="en-US" altLang="ko-KR" dirty="0" smtClean="0"/>
              <a:t>(/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adm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 나누어 저장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리눅스</a:t>
            </a:r>
            <a:endParaRPr lang="en-US" altLang="ko-KR" dirty="0" smtClean="0"/>
          </a:p>
          <a:p>
            <a:pPr lvl="3">
              <a:buFont typeface="Arial" pitchFamily="34" charset="0"/>
              <a:buChar char="•"/>
            </a:pPr>
            <a:r>
              <a:rPr lang="en-US" altLang="ko-KR" dirty="0" smtClean="0"/>
              <a:t>/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/run : </a:t>
            </a:r>
            <a:r>
              <a:rPr lang="ko-KR" altLang="en-US" dirty="0" smtClean="0"/>
              <a:t>일부 </a:t>
            </a:r>
            <a:r>
              <a:rPr lang="ko-KR" altLang="en-US" dirty="0" err="1" smtClean="0"/>
              <a:t>리눅스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UTMP</a:t>
            </a:r>
          </a:p>
          <a:p>
            <a:pPr lvl="3"/>
            <a:r>
              <a:rPr lang="ko-KR" altLang="en-US" dirty="0" smtClean="0"/>
              <a:t>유닉스 시스템의 가장 기본적인 로그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로그인 계정 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로그인한 환경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initab</a:t>
            </a:r>
            <a:r>
              <a:rPr lang="en-US" altLang="ko-KR" dirty="0" smtClean="0"/>
              <a:t> id), </a:t>
            </a:r>
            <a:r>
              <a:rPr lang="ko-KR" altLang="en-US" dirty="0" smtClean="0"/>
              <a:t>로그인한 디바이스</a:t>
            </a:r>
            <a:r>
              <a:rPr lang="en-US" altLang="ko-KR" dirty="0" smtClean="0"/>
              <a:t>(console, </a:t>
            </a:r>
            <a:r>
              <a:rPr lang="en-US" altLang="ko-KR" dirty="0" err="1" smtClean="0"/>
              <a:t>tty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로그인한 </a:t>
            </a:r>
            <a:r>
              <a:rPr lang="ko-KR" altLang="en-US" dirty="0" err="1" smtClean="0"/>
              <a:t>셸의</a:t>
            </a:r>
            <a:r>
              <a:rPr lang="ko-KR" altLang="en-US" dirty="0" smtClean="0"/>
              <a:t> 프로세스 </a:t>
            </a:r>
            <a:r>
              <a:rPr lang="en-US" altLang="ko-KR" dirty="0" smtClean="0"/>
              <a:t>ID, </a:t>
            </a:r>
            <a:r>
              <a:rPr lang="ko-KR" altLang="en-US" dirty="0" smtClean="0"/>
              <a:t>로그인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한 계정의 형식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로그오프 여부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시간에 대한 저장 구조</a:t>
            </a:r>
            <a:r>
              <a:rPr lang="en-US" altLang="ko-KR" dirty="0" smtClean="0"/>
              <a:t>(structure)</a:t>
            </a:r>
            <a:r>
              <a:rPr lang="ko-KR" altLang="en-US" dirty="0" smtClean="0"/>
              <a:t>를 확인할 수 있음</a:t>
            </a:r>
            <a:r>
              <a:rPr lang="en-US" altLang="ko-KR" dirty="0" smtClean="0"/>
              <a:t>. </a:t>
            </a:r>
          </a:p>
          <a:p>
            <a:pPr lvl="3"/>
            <a:r>
              <a:rPr lang="en-US" altLang="ko-KR" dirty="0" err="1" smtClean="0"/>
              <a:t>utmp</a:t>
            </a:r>
            <a:r>
              <a:rPr lang="ko-KR" altLang="en-US" dirty="0" smtClean="0"/>
              <a:t>는 텍스트가 아닌 바이너리 형태로 로그가 저장됨</a:t>
            </a:r>
            <a:r>
              <a:rPr lang="en-US" altLang="ko-KR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589" y="58240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w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 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1267" name="Picture 3" descr="C:\Documents and Settings\Administrator\바탕 화면\실이미지\2장\2-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909" y="4411462"/>
            <a:ext cx="6065897" cy="1394786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455932" y="4852388"/>
            <a:ext cx="1656184" cy="2160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시스템과 관련한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가지 보안 주제를 이해한다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계정과 패스워드의 중요성을 이해하고 적절한 패스워드 설정법을 익힌다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세션의 의미와 관리 방법을 살펴본다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사용자 및 클라이언트에 대한 접근 제어와 권한 관리 방법을 알아본다</a:t>
            </a:r>
            <a:r>
              <a:rPr lang="en-US" altLang="ko-KR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로그의 의미와 수행 가능한 로그의 범위를 살펴본다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 로그 관리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WTMP</a:t>
            </a:r>
          </a:p>
          <a:p>
            <a:pPr lvl="3"/>
            <a:r>
              <a:rPr lang="en-US" altLang="ko-KR" dirty="0" err="1" smtClean="0"/>
              <a:t>utmp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데몬과</a:t>
            </a:r>
            <a:r>
              <a:rPr lang="ko-KR" altLang="en-US" dirty="0" smtClean="0"/>
              <a:t> 비슷하게 사용자들의 로그인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로그아웃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시스템의 </a:t>
            </a:r>
            <a:r>
              <a:rPr lang="ko-KR" altLang="en-US" dirty="0" err="1" smtClean="0"/>
              <a:t>재부팅에</a:t>
            </a:r>
            <a:r>
              <a:rPr lang="ko-KR" altLang="en-US" dirty="0" smtClean="0"/>
              <a:t> 대한 정보를 담고 있음</a:t>
            </a:r>
            <a:r>
              <a:rPr lang="en-US" altLang="ko-KR" dirty="0" smtClean="0"/>
              <a:t>. </a:t>
            </a:r>
          </a:p>
          <a:p>
            <a:pPr lvl="3"/>
            <a:r>
              <a:rPr lang="en-US" altLang="ko-KR" dirty="0" smtClean="0"/>
              <a:t>last </a:t>
            </a:r>
            <a:r>
              <a:rPr lang="ko-KR" altLang="en-US" dirty="0" smtClean="0"/>
              <a:t>명령을 이용하여 내용을 확인할 수 있다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ko-KR" altLang="en-US" dirty="0"/>
          </a:p>
        </p:txBody>
      </p:sp>
      <p:pic>
        <p:nvPicPr>
          <p:cNvPr id="12290" name="Picture 2" descr="C:\Documents and Settings\Administrator\바탕 화면\실이미지\2장\2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492896"/>
            <a:ext cx="5473733" cy="2520280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331640" y="2851952"/>
            <a:ext cx="1728192" cy="1903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24175" y="504967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last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 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 로그 관리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Secure</a:t>
            </a:r>
          </a:p>
          <a:p>
            <a:pPr lvl="3"/>
            <a:r>
              <a:rPr lang="ko-KR" altLang="en-US" dirty="0" err="1" smtClean="0"/>
              <a:t>페도라와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CentOS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레드햇</a:t>
            </a:r>
            <a:r>
              <a:rPr lang="ko-KR" altLang="en-US" dirty="0" smtClean="0"/>
              <a:t> 등의 </a:t>
            </a:r>
            <a:r>
              <a:rPr lang="ko-KR" altLang="en-US" dirty="0" err="1" smtClean="0"/>
              <a:t>리눅스는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secure </a:t>
            </a:r>
            <a:r>
              <a:rPr lang="ko-KR" altLang="en-US" dirty="0" smtClean="0"/>
              <a:t>파일에 원격지 접속 로그와 </a:t>
            </a:r>
            <a:r>
              <a:rPr lang="en-US" altLang="ko-KR" dirty="0" err="1" smtClean="0"/>
              <a:t>su</a:t>
            </a:r>
            <a:r>
              <a:rPr lang="en-US" altLang="ko-KR" dirty="0" smtClean="0"/>
              <a:t>(switch user) </a:t>
            </a:r>
            <a:r>
              <a:rPr lang="ko-KR" altLang="en-US" dirty="0" smtClean="0"/>
              <a:t>및 사용자 생성 등의 보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안과 직접적으로 연관된 로그가 저장됨</a:t>
            </a:r>
            <a:r>
              <a:rPr lang="en-US" altLang="ko-KR" dirty="0" smtClean="0"/>
              <a:t>.</a:t>
            </a:r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sz="800" dirty="0" smtClean="0"/>
          </a:p>
          <a:p>
            <a:pPr lvl="3"/>
            <a:r>
              <a:rPr lang="ko-KR" altLang="en-US" dirty="0" smtClean="0"/>
              <a:t>일반 유닉스에서 </a:t>
            </a:r>
            <a:r>
              <a:rPr lang="en-US" altLang="ko-KR" dirty="0" err="1" smtClean="0"/>
              <a:t>su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로그는 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adm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sulog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텍스트 형식으로 남음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7750" y="463636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2-24]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var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adm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sulog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파일의 내용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58180" y="5373216"/>
            <a:ext cx="7047625" cy="467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49022" y="5478177"/>
            <a:ext cx="6470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[</a:t>
            </a:r>
            <a:r>
              <a:rPr lang="ko-KR" altLang="en-US" sz="1200" dirty="0" smtClean="0"/>
              <a:t>날짜</a:t>
            </a:r>
            <a:r>
              <a:rPr lang="en-US" altLang="ko-KR" sz="1200" dirty="0" smtClean="0"/>
              <a:t>] [</a:t>
            </a:r>
            <a:r>
              <a:rPr lang="ko-KR" altLang="en-US" sz="1200" dirty="0" smtClean="0"/>
              <a:t>시간</a:t>
            </a:r>
            <a:r>
              <a:rPr lang="en-US" altLang="ko-KR" sz="1200" dirty="0" smtClean="0"/>
              <a:t>] [+(</a:t>
            </a:r>
            <a:r>
              <a:rPr lang="ko-KR" altLang="en-US" sz="1200" dirty="0" smtClean="0"/>
              <a:t>성공</a:t>
            </a:r>
            <a:r>
              <a:rPr lang="en-US" altLang="ko-KR" sz="1200" dirty="0" smtClean="0"/>
              <a:t>) or -(</a:t>
            </a:r>
            <a:r>
              <a:rPr lang="ko-KR" altLang="en-US" sz="1200" dirty="0" smtClean="0"/>
              <a:t>실패</a:t>
            </a:r>
            <a:r>
              <a:rPr lang="en-US" altLang="ko-KR" sz="1200" dirty="0" smtClean="0"/>
              <a:t>)] [</a:t>
            </a:r>
            <a:r>
              <a:rPr lang="ko-KR" altLang="en-US" sz="1200" dirty="0" smtClean="0"/>
              <a:t>터미널 종류</a:t>
            </a:r>
            <a:r>
              <a:rPr lang="en-US" altLang="ko-KR" sz="1200" dirty="0" smtClean="0"/>
              <a:t>] [</a:t>
            </a:r>
            <a:r>
              <a:rPr lang="ko-KR" altLang="en-US" sz="1200" dirty="0" smtClean="0"/>
              <a:t>권한 변경 전 계정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변경 후 계정</a:t>
            </a:r>
            <a:r>
              <a:rPr lang="en-US" altLang="ko-KR" sz="1200" dirty="0" smtClean="0"/>
              <a:t>]</a:t>
            </a:r>
          </a:p>
        </p:txBody>
      </p:sp>
      <p:pic>
        <p:nvPicPr>
          <p:cNvPr id="13314" name="Picture 2" descr="C:\Documents and Settings\Administrator\바탕 화면\실이미지\2장\2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009" y="2420888"/>
            <a:ext cx="4359992" cy="21789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운영체제의 로그 관리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History</a:t>
            </a:r>
          </a:p>
          <a:p>
            <a:pPr lvl="3"/>
            <a:r>
              <a:rPr lang="ko-KR" altLang="en-US" dirty="0" err="1" smtClean="0"/>
              <a:t>명령창에서</a:t>
            </a:r>
            <a:r>
              <a:rPr lang="ko-KR" altLang="en-US" dirty="0" smtClean="0"/>
              <a:t> 실행했던 명령에 대한 기록은 </a:t>
            </a:r>
            <a:r>
              <a:rPr lang="en-US" altLang="ko-KR" dirty="0" smtClean="0"/>
              <a:t>history </a:t>
            </a:r>
            <a:r>
              <a:rPr lang="ko-KR" altLang="en-US" dirty="0" smtClean="0"/>
              <a:t>명령으로 확인할 수 있음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800" dirty="0" smtClean="0"/>
          </a:p>
          <a:p>
            <a:pPr lvl="2"/>
            <a:r>
              <a:rPr lang="en-US" altLang="ko-KR" dirty="0" err="1" smtClean="0"/>
              <a:t>Syslog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시스템의 운영과 관련한 전반적인 로그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/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/log/messages </a:t>
            </a:r>
            <a:r>
              <a:rPr lang="ko-KR" altLang="en-US" dirty="0" smtClean="0"/>
              <a:t>파일에 하드웨어의 구동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서비스의 동작과 에러 등 다양한 로그를 남김</a:t>
            </a:r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28785" y="343096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history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 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794" y="61860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2-26]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syslog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내용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4338" name="Picture 2" descr="C:\Documents and Settings\Administrator\바탕 화면\실이미지\2장\2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723" y="2060848"/>
            <a:ext cx="3368675" cy="1350963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464723" y="2375514"/>
            <a:ext cx="1197502" cy="16177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39" name="Picture 3" descr="C:\Documents and Settings\Administrator\바탕 화면\실이미지\2장\2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176" y="4612773"/>
            <a:ext cx="3435350" cy="154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로그 관리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MS-SQL</a:t>
            </a:r>
            <a:r>
              <a:rPr lang="ko-KR" altLang="en-US" dirty="0" smtClean="0"/>
              <a:t>의 로그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MS-SQL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Microsoft SQL Server Management Studio</a:t>
            </a:r>
            <a:r>
              <a:rPr lang="ko-KR" altLang="en-US" dirty="0" smtClean="0"/>
              <a:t>에서 서버를 선택한 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속성 팝업 창의 </a:t>
            </a:r>
            <a:r>
              <a:rPr lang="en-US" altLang="ko-KR" dirty="0" smtClean="0"/>
              <a:t>[</a:t>
            </a:r>
            <a:r>
              <a:rPr lang="ko-KR" altLang="en-US" dirty="0" smtClean="0"/>
              <a:t>보안</a:t>
            </a:r>
            <a:r>
              <a:rPr lang="en-US" altLang="ko-KR" dirty="0" smtClean="0"/>
              <a:t>] </a:t>
            </a:r>
            <a:r>
              <a:rPr lang="ko-KR" altLang="en-US" dirty="0" smtClean="0"/>
              <a:t>메뉴에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서 일반 ‘로그인 감사’와 ‘</a:t>
            </a:r>
            <a:r>
              <a:rPr lang="en-US" altLang="ko-KR" dirty="0" smtClean="0"/>
              <a:t>C2 </a:t>
            </a:r>
            <a:r>
              <a:rPr lang="ko-KR" altLang="en-US" dirty="0" smtClean="0"/>
              <a:t>감사 추적’을 설정할 수 있음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800" dirty="0" smtClean="0"/>
          </a:p>
          <a:p>
            <a:pPr lvl="2"/>
            <a:r>
              <a:rPr lang="en-US" altLang="ko-KR" dirty="0" smtClean="0"/>
              <a:t>C2 </a:t>
            </a:r>
            <a:r>
              <a:rPr lang="ko-KR" altLang="en-US" dirty="0" smtClean="0"/>
              <a:t>감사 추적은 데이터베이스가 생성</a:t>
            </a:r>
            <a:r>
              <a:rPr lang="en-US" altLang="ko-KR" dirty="0" smtClean="0"/>
              <a:t>·</a:t>
            </a:r>
            <a:r>
              <a:rPr lang="ko-KR" altLang="en-US" dirty="0" smtClean="0"/>
              <a:t>삭제</a:t>
            </a:r>
            <a:r>
              <a:rPr lang="en-US" altLang="ko-KR" dirty="0" smtClean="0"/>
              <a:t>·</a:t>
            </a:r>
            <a:r>
              <a:rPr lang="ko-KR" altLang="en-US" dirty="0" smtClean="0"/>
              <a:t>변경되는지에 대한 자세한 정보를 로그로 남기는 것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빈번한 접속이 있는 데이터베이스의 경우 대량의 로그를 생성할 수 있음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258" y="52656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감사 수준 설정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5362" name="Picture 2" descr="C:\Documents and Settings\Administrator\바탕 화면\실이미지\2장\2-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762" y="2493880"/>
            <a:ext cx="3384376" cy="2727033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258866" y="3178448"/>
            <a:ext cx="360040" cy="1440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58866" y="4366088"/>
            <a:ext cx="639194" cy="1262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로그 관리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오라클의</a:t>
            </a:r>
            <a:r>
              <a:rPr lang="ko-KR" altLang="en-US" dirty="0" smtClean="0"/>
              <a:t> 로그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오라클에서</a:t>
            </a:r>
            <a:r>
              <a:rPr lang="ko-KR" altLang="en-US" dirty="0" smtClean="0"/>
              <a:t> 감사 로그를 활성화시키려면 먼저 </a:t>
            </a:r>
            <a:r>
              <a:rPr lang="ko-KR" altLang="en-US" dirty="0" err="1" smtClean="0"/>
              <a:t>오라클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파라미터</a:t>
            </a:r>
            <a:r>
              <a:rPr lang="ko-KR" altLang="en-US" dirty="0" smtClean="0"/>
              <a:t> 파일</a:t>
            </a:r>
            <a:r>
              <a:rPr lang="en-US" altLang="ko-KR" dirty="0" smtClean="0"/>
              <a:t>($ORACLE_HOME/</a:t>
            </a:r>
            <a:r>
              <a:rPr lang="en-US" altLang="ko-KR" dirty="0" err="1" smtClean="0"/>
              <a:t>dbs</a:t>
            </a:r>
            <a:r>
              <a:rPr lang="en-US" altLang="ko-KR" dirty="0" smtClean="0"/>
              <a:t>/init.ora)</a:t>
            </a:r>
            <a:r>
              <a:rPr lang="ko-KR" altLang="en-US" dirty="0" smtClean="0"/>
              <a:t>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AUDIT_TRAIL </a:t>
            </a:r>
            <a:r>
              <a:rPr lang="ko-KR" altLang="en-US" dirty="0" smtClean="0"/>
              <a:t>값을 ‘</a:t>
            </a:r>
            <a:r>
              <a:rPr lang="en-US" altLang="ko-KR" dirty="0" smtClean="0"/>
              <a:t>DB</a:t>
            </a:r>
            <a:r>
              <a:rPr lang="ko-KR" altLang="en-US" dirty="0" smtClean="0"/>
              <a:t>’ 또는 ‘</a:t>
            </a:r>
            <a:r>
              <a:rPr lang="en-US" altLang="ko-KR" dirty="0" smtClean="0"/>
              <a:t>TRUE</a:t>
            </a:r>
            <a:r>
              <a:rPr lang="ko-KR" altLang="en-US" dirty="0" smtClean="0"/>
              <a:t>’ 값으로 지정해야 함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5852" y="4391737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2-28]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오라클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감사 로그 설정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143234" y="5026872"/>
          <a:ext cx="74888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798"/>
                <a:gridCol w="3772034"/>
              </a:tblGrid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AUDIT_TRAIL </a:t>
                      </a: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값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AUDIT_TRAIL </a:t>
                      </a: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NONE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또는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FALSE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데이터베이스 감사를 비활성화시킴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또는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TRUE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데이터베이스 감사를 활성화시킴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감사 로그를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OS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상의 파일로 저장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이때 경로명은 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audit_file_dest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에 의해 지정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930" y="4732533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AUDIT_TRAIL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설정 값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387" name="Picture 3" descr="C:\Documents and Settings\Administrator\바탕 화면\실이미지\2장\2-2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405029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로그 관리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오라클의</a:t>
            </a:r>
            <a:r>
              <a:rPr lang="ko-KR" altLang="en-US" dirty="0" smtClean="0"/>
              <a:t> 로그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AUDIT_TRAIL </a:t>
            </a:r>
            <a:r>
              <a:rPr lang="ko-KR" altLang="en-US" dirty="0" smtClean="0"/>
              <a:t>값을 지정한 후에는 ‘</a:t>
            </a:r>
            <a:r>
              <a:rPr lang="en-US" altLang="ko-KR" dirty="0" smtClean="0"/>
              <a:t>$ORACLE_HOME\</a:t>
            </a:r>
            <a:r>
              <a:rPr lang="en-US" altLang="ko-KR" dirty="0" err="1" smtClean="0"/>
              <a:t>rdbms</a:t>
            </a:r>
            <a:r>
              <a:rPr lang="en-US" altLang="ko-KR" dirty="0" smtClean="0"/>
              <a:t>\admin\cataudit.sql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실행시킴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감사 로그가 활성화된 후 오라클에서 남길 수 있는 데이터베이스 감사의 종류는 문장 감사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권한 감사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객체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감사가 있음</a:t>
            </a:r>
            <a:r>
              <a:rPr lang="en-US" altLang="ko-KR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문장 감사 </a:t>
            </a:r>
            <a:r>
              <a:rPr lang="en-US" altLang="ko-KR" sz="1200" dirty="0" smtClean="0"/>
              <a:t>(statement auditing) : </a:t>
            </a:r>
            <a:r>
              <a:rPr lang="ko-KR" altLang="en-US" sz="1200" dirty="0" smtClean="0"/>
              <a:t>지정된 문장을 실행시켰을 경우 기록을 남김</a:t>
            </a:r>
            <a:r>
              <a:rPr lang="en-US" altLang="ko-KR" sz="1200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권한 감사 </a:t>
            </a:r>
            <a:r>
              <a:rPr lang="en-US" altLang="ko-KR" sz="1200" dirty="0" smtClean="0"/>
              <a:t>(privilege auditing) : </a:t>
            </a:r>
            <a:r>
              <a:rPr lang="ko-KR" altLang="en-US" sz="1200" dirty="0" smtClean="0"/>
              <a:t>특정한 권한을 사용했을 때 기록을 남김</a:t>
            </a:r>
            <a:r>
              <a:rPr lang="en-US" altLang="ko-KR" sz="1200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객체 감사 </a:t>
            </a:r>
            <a:r>
              <a:rPr lang="en-US" altLang="ko-KR" sz="1200" dirty="0" smtClean="0"/>
              <a:t>(object auditing) : </a:t>
            </a:r>
            <a:r>
              <a:rPr lang="ko-KR" altLang="en-US" sz="1200" dirty="0" smtClean="0"/>
              <a:t>특정한 객체에 대한 작업을 했을 경우 기록을 남김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43234" y="3795347"/>
          <a:ext cx="748883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590"/>
                <a:gridCol w="5644242"/>
              </a:tblGrid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dba_stmt_audit_opts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문장 감사의 옵션 확인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dba_priv_audit_opts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권한 감사의 옵션 확인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dba_obj_audit_opts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객체 감사의 옵션 확인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dba_audit_trail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데이터베이스의 모든 감사 로그를 출력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dba_audit_object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데이터베이스의 객체와 관련된 모든 감사 로그를 출력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user_audit_object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현재 사용자의 객체와 관련된 모든 감사 로그를 출력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dba_audit_session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사용자의 로그인 로그오프에 대한 감사 로그를 출력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dba_audit_statement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문장 감사 로그를 출력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dba_audit_object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객체 감사 로그를 출력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930" y="35010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주요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오라클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감사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데이터베이스의 로그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데이터베이스 모니터링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데이터베이스에 대한 로그를 남기는 가장 좋은 방법은 별도의 데이터베이스 모니터링 툴을 도입하는 것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네트워크에 네트워크 </a:t>
            </a:r>
            <a:r>
              <a:rPr lang="ko-KR" altLang="en-US" dirty="0" err="1" smtClean="0"/>
              <a:t>트래픽을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모니터링할</a:t>
            </a:r>
            <a:r>
              <a:rPr lang="ko-KR" altLang="en-US" dirty="0" smtClean="0"/>
              <a:t> 수 있는 </a:t>
            </a:r>
            <a:r>
              <a:rPr lang="ko-KR" altLang="en-US" dirty="0" err="1" smtClean="0"/>
              <a:t>태핑</a:t>
            </a:r>
            <a:r>
              <a:rPr lang="en-US" altLang="ko-KR" dirty="0" smtClean="0"/>
              <a:t>(Tapping) </a:t>
            </a:r>
            <a:r>
              <a:rPr lang="ko-KR" altLang="en-US" dirty="0" smtClean="0"/>
              <a:t>장비를 설치하고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중 </a:t>
            </a:r>
            <a:r>
              <a:rPr lang="ko-KR" altLang="en-US" dirty="0" err="1" smtClean="0"/>
              <a:t>데이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터베이스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질의문을</a:t>
            </a:r>
            <a:r>
              <a:rPr lang="ko-KR" altLang="en-US" dirty="0" smtClean="0"/>
              <a:t> 확인하여 이를 로그로 남김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44432"/>
            <a:ext cx="3654258" cy="29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4344" y="576876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2-29]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모니터링 툴을 이용한 데이터베이스 로그 생성과 보존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응용 프로그램의 로그 관리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IIS </a:t>
            </a:r>
            <a:r>
              <a:rPr lang="ko-KR" altLang="en-US" dirty="0" smtClean="0"/>
              <a:t>웹 서버의 로그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IIS(Internet Information Services) </a:t>
            </a:r>
            <a:r>
              <a:rPr lang="ko-KR" altLang="en-US" dirty="0" smtClean="0"/>
              <a:t>웹 서버의 로그는 </a:t>
            </a:r>
            <a:r>
              <a:rPr lang="en-US" altLang="ko-KR" dirty="0" smtClean="0"/>
              <a:t>[</a:t>
            </a:r>
            <a:r>
              <a:rPr lang="ko-KR" altLang="en-US" dirty="0" smtClean="0"/>
              <a:t>제어판</a:t>
            </a:r>
            <a:r>
              <a:rPr lang="en-US" altLang="ko-KR" dirty="0" smtClean="0"/>
              <a:t>]-[</a:t>
            </a:r>
            <a:r>
              <a:rPr lang="ko-KR" altLang="en-US" dirty="0" smtClean="0"/>
              <a:t>관리 도구</a:t>
            </a:r>
            <a:r>
              <a:rPr lang="en-US" altLang="ko-KR" dirty="0" smtClean="0"/>
              <a:t>]-[IIS(</a:t>
            </a:r>
            <a:r>
              <a:rPr lang="ko-KR" altLang="en-US" dirty="0" smtClean="0"/>
              <a:t>인터넷 정보 서비스</a:t>
            </a:r>
            <a:r>
              <a:rPr lang="en-US" altLang="ko-KR" dirty="0" smtClean="0"/>
              <a:t>) </a:t>
            </a:r>
            <a:r>
              <a:rPr lang="ko-KR" altLang="en-US" dirty="0" smtClean="0"/>
              <a:t>관리자</a:t>
            </a:r>
            <a:r>
              <a:rPr lang="en-US" altLang="ko-KR" dirty="0" smtClean="0"/>
              <a:t>]-</a:t>
            </a:r>
          </a:p>
          <a:p>
            <a:pPr lvl="2">
              <a:buNone/>
            </a:pPr>
            <a:r>
              <a:rPr lang="en-US" altLang="ko-KR" dirty="0" smtClean="0"/>
              <a:t>	[IIS] </a:t>
            </a:r>
            <a:r>
              <a:rPr lang="ko-KR" altLang="en-US" dirty="0" smtClean="0"/>
              <a:t>창에서 ‘</a:t>
            </a:r>
            <a:r>
              <a:rPr lang="ko-KR" altLang="en-US" dirty="0" err="1" smtClean="0"/>
              <a:t>로깅</a:t>
            </a:r>
            <a:r>
              <a:rPr lang="ko-KR" altLang="en-US" dirty="0" smtClean="0"/>
              <a:t>’ 항목을 통해 확인할 수 있음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IIS </a:t>
            </a:r>
            <a:r>
              <a:rPr lang="ko-KR" altLang="en-US" dirty="0" smtClean="0"/>
              <a:t>웹 서버에서 로그는 기본 </a:t>
            </a:r>
            <a:r>
              <a:rPr lang="en-US" altLang="ko-KR" dirty="0" smtClean="0"/>
              <a:t>W3C </a:t>
            </a:r>
            <a:r>
              <a:rPr lang="ko-KR" altLang="en-US" dirty="0" smtClean="0"/>
              <a:t>형식으로 남도록 설정되어 있음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W3C </a:t>
            </a:r>
            <a:r>
              <a:rPr lang="ko-KR" altLang="en-US" dirty="0" smtClean="0"/>
              <a:t>형식 이외에도 다음의 로그 파일 형식을 사용할 수 있음</a:t>
            </a:r>
            <a:r>
              <a:rPr lang="en-US" altLang="ko-KR" dirty="0" smtClean="0"/>
              <a:t>.</a:t>
            </a:r>
          </a:p>
          <a:p>
            <a:pPr lvl="3">
              <a:buFont typeface="Arial" pitchFamily="34" charset="0"/>
              <a:buChar char="•"/>
            </a:pPr>
            <a:r>
              <a:rPr lang="en-US" altLang="ko-KR" dirty="0" smtClean="0"/>
              <a:t>NCSA</a:t>
            </a:r>
          </a:p>
          <a:p>
            <a:pPr lvl="3">
              <a:buFont typeface="Arial" pitchFamily="34" charset="0"/>
              <a:buChar char="•"/>
            </a:pPr>
            <a:r>
              <a:rPr lang="en-US" altLang="ko-KR" dirty="0" smtClean="0"/>
              <a:t>IIS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dirty="0" smtClean="0"/>
              <a:t>사용자 지정 방식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0852" y="45446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2-30]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IIS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웹 서버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로깅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설정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 descr="C:\Documents and Settings\Administrator\바탕 화면\실이미지\2장\2-3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372661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응용 프로그램의 로그 관리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IIS </a:t>
            </a:r>
            <a:r>
              <a:rPr lang="ko-KR" altLang="en-US" dirty="0" smtClean="0"/>
              <a:t>웹 서버의 로그인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W3C </a:t>
            </a:r>
            <a:r>
              <a:rPr lang="ko-KR" altLang="en-US" dirty="0" smtClean="0"/>
              <a:t>로그 형태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날짜와 시간 </a:t>
            </a:r>
            <a:r>
              <a:rPr lang="en-US" altLang="ko-KR" sz="1200" dirty="0" smtClean="0"/>
              <a:t>: 2012-06-03 08:53:12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서버 </a:t>
            </a:r>
            <a:r>
              <a:rPr lang="en-US" altLang="ko-KR" sz="1200" dirty="0" smtClean="0"/>
              <a:t>IP : 192.168.137.128</a:t>
            </a:r>
          </a:p>
          <a:p>
            <a:pPr lvl="3">
              <a:buFont typeface="Arial" pitchFamily="34" charset="0"/>
              <a:buChar char="•"/>
            </a:pPr>
            <a:r>
              <a:rPr lang="en-US" altLang="ko-KR" sz="1200" dirty="0" smtClean="0"/>
              <a:t>HTTP </a:t>
            </a:r>
            <a:r>
              <a:rPr lang="ko-KR" altLang="en-US" sz="1200" dirty="0" smtClean="0"/>
              <a:t>접근 방법과 접근 </a:t>
            </a:r>
            <a:r>
              <a:rPr lang="en-US" altLang="ko-KR" sz="1200" dirty="0" smtClean="0"/>
              <a:t>URL : GET /XSS/</a:t>
            </a:r>
            <a:r>
              <a:rPr lang="en-US" altLang="ko-KR" sz="1200" dirty="0" err="1" smtClean="0"/>
              <a:t>GetCookie.asp?cookie</a:t>
            </a:r>
            <a:r>
              <a:rPr lang="en-US" altLang="ko-KR" sz="1200" dirty="0" smtClean="0"/>
              <a:t>=ASPSESSIO...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서버 포트 </a:t>
            </a:r>
            <a:r>
              <a:rPr lang="en-US" altLang="ko-KR" sz="1200" dirty="0" smtClean="0"/>
              <a:t>: 80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클라이언트 </a:t>
            </a:r>
            <a:r>
              <a:rPr lang="en-US" altLang="ko-KR" sz="1200" dirty="0" smtClean="0"/>
              <a:t>IP : 192.168.137.1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클라이언트의 웹 브라우저 </a:t>
            </a:r>
            <a:r>
              <a:rPr lang="en-US" altLang="ko-KR" sz="1200" dirty="0" smtClean="0"/>
              <a:t>: Mozilla/5.0 + (compatible;+MSIE +9.0;+Windows..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실행 결과 코드 </a:t>
            </a:r>
            <a:r>
              <a:rPr lang="en-US" altLang="ko-KR" sz="1200" dirty="0" smtClean="0"/>
              <a:t>: 200(OK)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서버에서 클라이언트로 전송한 데이터 크기 </a:t>
            </a:r>
            <a:r>
              <a:rPr lang="en-US" altLang="ko-KR" sz="1200" dirty="0" smtClean="0"/>
              <a:t>: 0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클라이언트에서 서버로 전송한 데이터의 크기 </a:t>
            </a:r>
            <a:r>
              <a:rPr lang="en-US" altLang="ko-KR" sz="1200" dirty="0" smtClean="0"/>
              <a:t>: 0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처리 소요 시간 </a:t>
            </a:r>
            <a:r>
              <a:rPr lang="en-US" altLang="ko-KR" sz="1200" dirty="0" smtClean="0"/>
              <a:t>: 225 </a:t>
            </a:r>
            <a:r>
              <a:rPr lang="ko-KR" altLang="en-US" sz="1200" dirty="0" err="1" smtClean="0"/>
              <a:t>밀리세컨드</a:t>
            </a:r>
            <a:endParaRPr lang="en-US" altLang="ko-KR" sz="1200" dirty="0" smtClean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30281" y="2240936"/>
            <a:ext cx="7302159" cy="1044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59632" y="2345897"/>
            <a:ext cx="6902906" cy="83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200" dirty="0" smtClean="0"/>
              <a:t>2012-06-03 08:53:12 192.168.137.128 GET</a:t>
            </a:r>
          </a:p>
          <a:p>
            <a:pPr>
              <a:lnSpc>
                <a:spcPct val="140000"/>
              </a:lnSpc>
            </a:pPr>
            <a:r>
              <a:rPr lang="en-US" altLang="ko-KR" sz="1200" dirty="0" smtClean="0"/>
              <a:t>/XSS/</a:t>
            </a:r>
            <a:r>
              <a:rPr lang="en-US" altLang="ko-KR" sz="1200" dirty="0" err="1" smtClean="0"/>
              <a:t>GetCookie.asp?cookie</a:t>
            </a:r>
            <a:r>
              <a:rPr lang="en-US" altLang="ko-KR" sz="1200" dirty="0" smtClean="0"/>
              <a:t>=ASPSESSIONIDQQCAQDDA 80 – 192.168.137.1</a:t>
            </a:r>
          </a:p>
          <a:p>
            <a:pPr>
              <a:lnSpc>
                <a:spcPct val="140000"/>
              </a:lnSpc>
            </a:pPr>
            <a:r>
              <a:rPr lang="en-US" altLang="ko-KR" sz="1200" dirty="0" smtClean="0"/>
              <a:t>Mozilla/5.0+(compatible;+MSIE+9.0;+Windows+NT+6.1;) 200 0 0 225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응용 프로그램의 로그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아파치 웹 서버의 로그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아파치 웹 서버에 대한 기본 접근 로그는 </a:t>
            </a:r>
            <a:r>
              <a:rPr lang="en-US" altLang="ko-KR" dirty="0" err="1" smtClean="0"/>
              <a:t>access_log</a:t>
            </a:r>
            <a:r>
              <a:rPr lang="ko-KR" altLang="en-US" dirty="0" smtClean="0"/>
              <a:t>에 남으며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형식은 ‘</a:t>
            </a:r>
            <a:r>
              <a:rPr lang="en-US" altLang="ko-KR" dirty="0" smtClean="0"/>
              <a:t>combined</a:t>
            </a:r>
            <a:r>
              <a:rPr lang="ko-KR" altLang="en-US" dirty="0" smtClean="0"/>
              <a:t>’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지정됨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27210" y="2499207"/>
          <a:ext cx="7677238" cy="409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94"/>
                <a:gridCol w="2808312"/>
                <a:gridCol w="1008112"/>
                <a:gridCol w="2880320"/>
              </a:tblGrid>
              <a:tr h="2689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%a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클라이언트의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주소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%A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서버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주소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1148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%b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헤더 정보를 제외하고서 전송된 데이터의 크기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전송된 데이터의 크기가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일 때 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-’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로 표시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%c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응답이 완료되었을 때의 연결 상태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X :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응답이 완료되기 전에 연결이 끊김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+ :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응답이 보내진 후에도 연결이 지속됨</a:t>
                      </a:r>
                    </a:p>
                    <a:p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- :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응답이 보내진 후 연결이 끊김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%{Header}e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환경 변수 헤더의 내용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%f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요청된 파일 이름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%h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클라이언트의 도메인 또는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주소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%H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요청 프로토콜의 종류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%I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inetd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를 사용하고 있을 때 클라이언트의 로그인명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%m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요청 방식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%p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서버가 요청을 받아들이는 포트 번호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%P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요청을 처리하는 자식 프로세스의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ID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%q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질의에 사용된 문자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%r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HTTP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접근 방법과 접근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URL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HTTP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실행 결과 코드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%{format}t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웹 서버에 작업을 요구한 시간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04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%T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웹 서버가 요청을 처리하는 데 소요된 시간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초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%u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클라이언트의 사용자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%U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요청된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URL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경로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%v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요청을 처리하는 서버의 이름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99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</a:t>
                      </a:r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클라이언트의 웹 브라우저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906" y="220486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2-7]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Combined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형식 로그에 사용되는 인수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 보안에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시스템과 관련한 보안 기능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계정과 패스워드 관리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적절한 권한을 가진 사용자를 식별하기 위한 가장 기본적인 인증 수단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시스템에서는 계정과 패스워드 관리가 보안의 시작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세션 관리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사용자와 시스템 또는 두 시스템 간의 활성화된 접속에 대한 관리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일정 시간이 지날 경우 적절히 세션을 종료하고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비인가자에</a:t>
            </a:r>
            <a:r>
              <a:rPr lang="ko-KR" altLang="en-US" dirty="0" smtClean="0"/>
              <a:t> 의한 세션 가로채기를 통제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접근 제어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시스템이 네트워크 안에서 다른 시스템으로부터 적절히 보호될 수 있도록 네트워크 관점에서 접근을 통제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권한 관리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시스템의 각 사용자가 적절한 권한으로 적절한 정보 자산에 접근할 수 있도록 통제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로그 관리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 내부 혹은 네트워크를 통한 외부에서 시스템에 어떤 영향을 미칠 경우 해당 사항을 기록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취약점 관리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시스템은 계정과 패스워드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세션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접근 제어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권한 관리 등을 충분히 잘 갖추고도 보안적인 문제가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발생할 수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이는 시스템 자체의 결함에 의한 것으로 이 결함을 체계적으로 관리하는 것이 취약점 관리이다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응용 프로그램의 로그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아파치 웹 서버의 로그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access_log</a:t>
            </a:r>
            <a:r>
              <a:rPr lang="ko-KR" altLang="en-US" dirty="0" smtClean="0"/>
              <a:t> 형태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클라이언트 </a:t>
            </a:r>
            <a:r>
              <a:rPr lang="en-US" altLang="ko-KR" sz="1200" dirty="0" smtClean="0"/>
              <a:t>IP(%h) : 192.168.137.1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클라이언트 로그인명</a:t>
            </a:r>
            <a:r>
              <a:rPr lang="en-US" altLang="ko-KR" sz="1200" dirty="0" smtClean="0"/>
              <a:t>(%l) : -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클라이언트 사용자명</a:t>
            </a:r>
            <a:r>
              <a:rPr lang="en-US" altLang="ko-KR" sz="1200" dirty="0" smtClean="0"/>
              <a:t>(%u) : -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날짜와 시간</a:t>
            </a:r>
            <a:r>
              <a:rPr lang="en-US" altLang="ko-KR" sz="1200" dirty="0" smtClean="0"/>
              <a:t>(%t) : [06/JUN/2012:05:48:28 +0900]</a:t>
            </a:r>
          </a:p>
          <a:p>
            <a:pPr lvl="3">
              <a:buFont typeface="Arial" pitchFamily="34" charset="0"/>
              <a:buChar char="•"/>
            </a:pPr>
            <a:r>
              <a:rPr lang="en-US" altLang="ko-KR" sz="1200" dirty="0" smtClean="0"/>
              <a:t>HTTP </a:t>
            </a:r>
            <a:r>
              <a:rPr lang="ko-KR" altLang="en-US" sz="1200" dirty="0" smtClean="0"/>
              <a:t>접근 방법과 접근 </a:t>
            </a:r>
            <a:r>
              <a:rPr lang="en-US" altLang="ko-KR" sz="1200" dirty="0" smtClean="0"/>
              <a:t>URL(%r) : GET / HTTP/1.1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실행 결과 코드</a:t>
            </a:r>
            <a:r>
              <a:rPr lang="en-US" altLang="ko-KR" sz="1200" dirty="0" smtClean="0"/>
              <a:t>(%s) : 403 Forbidden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서버에서 클라이언트로 전송한 데이터 크기</a:t>
            </a:r>
            <a:r>
              <a:rPr lang="en-US" altLang="ko-KR" sz="1200" dirty="0" smtClean="0"/>
              <a:t>(%b) : 4609 </a:t>
            </a:r>
            <a:r>
              <a:rPr lang="ko-KR" altLang="en-US" sz="1200" dirty="0" smtClean="0"/>
              <a:t>바이트</a:t>
            </a:r>
          </a:p>
          <a:p>
            <a:pPr lvl="3">
              <a:buFont typeface="Arial" pitchFamily="34" charset="0"/>
              <a:buChar char="•"/>
            </a:pPr>
            <a:r>
              <a:rPr lang="ko-KR" altLang="en-US" sz="1200" dirty="0" smtClean="0"/>
              <a:t>클라이언트의 웹 브라우저</a:t>
            </a:r>
            <a:r>
              <a:rPr lang="en-US" altLang="ko-KR" sz="1200" dirty="0" smtClean="0"/>
              <a:t>(%</a:t>
            </a:r>
            <a:r>
              <a:rPr lang="en-US" altLang="ko-KR" sz="1200" dirty="0" err="1" smtClean="0"/>
              <a:t>i</a:t>
            </a:r>
            <a:r>
              <a:rPr lang="en-US" altLang="ko-KR" sz="1200" dirty="0" smtClean="0"/>
              <a:t>) : Mozilla/5.0 (compatible; MSIE 9.0; Windows...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1187624" y="2240936"/>
            <a:ext cx="7272808" cy="828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02786" y="2345897"/>
            <a:ext cx="67437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200" dirty="0" smtClean="0"/>
              <a:t>192.168.137.1 - - [06/JUN/2012:05:48:28 +0900] “GET / HTTP/1.1” 403 4609 “-”</a:t>
            </a:r>
          </a:p>
          <a:p>
            <a:pPr>
              <a:lnSpc>
                <a:spcPct val="140000"/>
              </a:lnSpc>
            </a:pPr>
            <a:r>
              <a:rPr lang="en-US" altLang="ko-KR" sz="1200" dirty="0" smtClean="0"/>
              <a:t>“Mozilla/5.0 (compatible; MSIE 9.0; Windows NT 6.1; WOW64; Trident/5.0)”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네트워크 장비의 로그 관리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네트워크 보안 시스템의 로그</a:t>
            </a:r>
          </a:p>
          <a:p>
            <a:pPr lvl="2"/>
            <a:r>
              <a:rPr lang="ko-KR" altLang="en-US" dirty="0" smtClean="0"/>
              <a:t>침입 차단 시스템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침입 탐지 시스템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침입 방지 시스템 등 다양한 보안 시스템의 로그를 확인할 수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다양한 보안 시스템의 로그는 통합로그관리시스템</a:t>
            </a:r>
            <a:r>
              <a:rPr lang="en-US" altLang="ko-KR" dirty="0" smtClean="0"/>
              <a:t>(SIEM, Security Information and Event Management)</a:t>
            </a:r>
            <a:r>
              <a:rPr lang="ko-KR" altLang="en-US" dirty="0" smtClean="0"/>
              <a:t>에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의해 수집되고 관리되기도 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네트워크 관리 시스템의 로그</a:t>
            </a:r>
          </a:p>
          <a:p>
            <a:pPr lvl="2"/>
            <a:r>
              <a:rPr lang="ko-KR" altLang="en-US" dirty="0" smtClean="0"/>
              <a:t>네트워크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모니터링 시스템</a:t>
            </a:r>
            <a:r>
              <a:rPr lang="en-US" altLang="ko-KR" dirty="0" smtClean="0"/>
              <a:t>(MRTG)</a:t>
            </a:r>
            <a:r>
              <a:rPr lang="ko-KR" altLang="en-US" dirty="0" smtClean="0"/>
              <a:t>과 네트워크 관리 시스템</a:t>
            </a:r>
            <a:r>
              <a:rPr lang="en-US" altLang="ko-KR" dirty="0" smtClean="0"/>
              <a:t>(NMS)</a:t>
            </a:r>
            <a:r>
              <a:rPr lang="ko-KR" altLang="en-US" dirty="0" smtClean="0"/>
              <a:t>의 로그를 참고할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b="1" dirty="0" smtClean="0"/>
              <a:t>네트워크 장비 인증 시스템의 로그</a:t>
            </a:r>
          </a:p>
          <a:p>
            <a:pPr lvl="2"/>
            <a:r>
              <a:rPr lang="ko-KR" altLang="en-US" dirty="0" smtClean="0"/>
              <a:t>대규모 네트워크를 운영하는 곳에서는 </a:t>
            </a:r>
            <a:r>
              <a:rPr lang="ko-KR" altLang="en-US" dirty="0" err="1" smtClean="0"/>
              <a:t>라우터나</a:t>
            </a:r>
            <a:r>
              <a:rPr lang="ko-KR" altLang="en-US" dirty="0" smtClean="0"/>
              <a:t> 스위치의 인증을 일원화하기 위해 인증 서버로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TACACS+(Terminal Access Controller Access-Control System Plus)</a:t>
            </a:r>
            <a:r>
              <a:rPr lang="ko-KR" altLang="en-US" dirty="0" smtClean="0"/>
              <a:t>를 사용하기도 함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이 인증 서버를 통해서 네트워크 장비에 대한 인증 시도 및 로그인 정보 등을 확인할 수 있음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네트워크 장비의 로그 관리</a:t>
            </a: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 err="1" smtClean="0"/>
              <a:t>라우터나</a:t>
            </a:r>
            <a:r>
              <a:rPr lang="ko-KR" altLang="en-US" dirty="0" smtClean="0"/>
              <a:t> 스위치는 자체적으로 로그를 남기는 저장공간이 없음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각 네트워크 장비에서 생성되는 로그를 </a:t>
            </a:r>
            <a:r>
              <a:rPr lang="ko-KR" altLang="en-US" dirty="0" err="1" smtClean="0"/>
              <a:t>네트워</a:t>
            </a: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크를</a:t>
            </a:r>
            <a:r>
              <a:rPr lang="ko-KR" altLang="en-US" dirty="0" smtClean="0"/>
              <a:t> 통해 로그 서버에 전송</a:t>
            </a:r>
            <a:r>
              <a:rPr lang="en-US" altLang="ko-KR" dirty="0" smtClean="0"/>
              <a:t>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 smtClean="0"/>
              <a:t>해커가 어떤 네트워크 장비에 침투하더라도 자신의 흔적을 지우기가 쉽지 않음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26" y="2448507"/>
            <a:ext cx="5084950" cy="320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4304" y="573325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2-33]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네트워크 장비의 로그 생성과 보존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취약점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패치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 업데이트를 통해 자동으로 보안 패치를 확인하고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패치를 적용할 수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7112" y="50141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2-34]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 업데이트 항목 확인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" name="Picture 2" descr="C:\Documents and Settings\Administrator\바탕 화면\실이미지\2장\2-3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944450"/>
            <a:ext cx="4722693" cy="3050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취약점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2474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응용 </a:t>
            </a:r>
            <a:r>
              <a:rPr lang="ko-KR" altLang="en-US" dirty="0" err="1" smtClean="0"/>
              <a:t>프로그램별</a:t>
            </a:r>
            <a:r>
              <a:rPr lang="ko-KR" altLang="en-US" dirty="0" smtClean="0"/>
              <a:t> 고유 위험 관리</a:t>
            </a:r>
            <a:endParaRPr lang="en-US" altLang="ko-KR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 smtClean="0"/>
              <a:t>응용 프로그램 중에는 해당 응용 프로그램을 통해 운영체제의 파일이나 명령을 실행시킬 수 있는 것이 있음</a:t>
            </a:r>
            <a:r>
              <a:rPr lang="en-US" altLang="ko-KR" dirty="0" smtClean="0"/>
              <a:t>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ko-KR" dirty="0" smtClean="0"/>
              <a:t>MS-SQL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xp_cmdshell</a:t>
            </a:r>
            <a:r>
              <a:rPr lang="ko-KR" altLang="en-US" dirty="0" smtClean="0"/>
              <a:t>은 데이터베이스를 통해 운영체제의 명령을 실행하고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 등에 접근할 수 있음</a:t>
            </a:r>
            <a:r>
              <a:rPr lang="en-US" altLang="ko-KR" dirty="0" smtClean="0"/>
              <a:t>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ko-KR" altLang="en-US" dirty="0" smtClean="0"/>
              <a:t>응용 프로그램의 동작과 관련하여 운영체제에 접근할 수 있는 함수나 기능이 있으면 그 적절성을 검토해야 함</a:t>
            </a:r>
            <a:r>
              <a:rPr lang="en-US" altLang="ko-KR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312" y="494116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2-35]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MS-SQL 2000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에서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xp_cmdshell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툴을 이용한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명령창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획득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099" name="Picture 3" descr="C:\Documents and Settings\Administrator\바탕 화면\실이미지\2장\2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210" y="2411026"/>
            <a:ext cx="526699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취약점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응용 프로그램을 통한 정보 </a:t>
            </a:r>
            <a:r>
              <a:rPr lang="ko-KR" altLang="en-US" smtClean="0"/>
              <a:t>수집 제한</a:t>
            </a:r>
            <a:endParaRPr lang="en-US" altLang="ko-KR" dirty="0" smtClean="0"/>
          </a:p>
          <a:p>
            <a:pPr lvl="1">
              <a:lnSpc>
                <a:spcPts val="2100"/>
              </a:lnSpc>
              <a:spcBef>
                <a:spcPct val="0"/>
              </a:spcBef>
            </a:pPr>
            <a:r>
              <a:rPr lang="ko-KR" altLang="en-US" dirty="0" smtClean="0"/>
              <a:t>응용 프로그램이 운영체제에 직접적인 영향을 미치지 않아도 응용 프로그램의 특정 기능이 운영체제의 정보를 노출시키기도 함</a:t>
            </a:r>
            <a:r>
              <a:rPr lang="en-US" altLang="ko-KR" dirty="0" smtClean="0"/>
              <a:t>. </a:t>
            </a:r>
          </a:p>
          <a:p>
            <a:pPr lvl="1">
              <a:lnSpc>
                <a:spcPts val="2100"/>
              </a:lnSpc>
              <a:spcBef>
                <a:spcPct val="0"/>
              </a:spcBef>
            </a:pPr>
            <a:r>
              <a:rPr lang="ko-KR" altLang="en-US" dirty="0" smtClean="0"/>
              <a:t>유닉스에서는 </a:t>
            </a:r>
            <a:r>
              <a:rPr lang="ko-KR" altLang="en-US" dirty="0" err="1" smtClean="0"/>
              <a:t>이메일을</a:t>
            </a:r>
            <a:r>
              <a:rPr lang="ko-KR" altLang="en-US" dirty="0" smtClean="0"/>
              <a:t> 보낼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수신자가 있는 시스템의 </a:t>
            </a:r>
            <a:r>
              <a:rPr lang="en-US" altLang="ko-KR" dirty="0" err="1" smtClean="0"/>
              <a:t>sendmail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데몬에</a:t>
            </a:r>
            <a:r>
              <a:rPr lang="ko-KR" altLang="en-US" dirty="0" smtClean="0"/>
              <a:t> 해당 계정이 존재하는지 확인하기 위해 일반 계정은 </a:t>
            </a:r>
            <a:r>
              <a:rPr lang="en-US" altLang="ko-KR" dirty="0" err="1" smtClean="0"/>
              <a:t>vrfy</a:t>
            </a:r>
            <a:r>
              <a:rPr lang="en-US" altLang="ko-KR" dirty="0" smtClean="0"/>
              <a:t>(verify) </a:t>
            </a:r>
            <a:r>
              <a:rPr lang="ko-KR" altLang="en-US" dirty="0" smtClean="0"/>
              <a:t>명령을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그룹은 </a:t>
            </a:r>
            <a:r>
              <a:rPr lang="en-US" altLang="ko-KR" dirty="0" err="1" smtClean="0"/>
              <a:t>expn</a:t>
            </a:r>
            <a:r>
              <a:rPr lang="en-US" altLang="ko-KR" dirty="0" smtClean="0"/>
              <a:t>(expansion) </a:t>
            </a:r>
            <a:r>
              <a:rPr lang="ko-KR" altLang="en-US" dirty="0" smtClean="0"/>
              <a:t>명령을 시스템 내부적으로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일반 사용자는 다음과 같이 </a:t>
            </a:r>
            <a:r>
              <a:rPr lang="en-US" altLang="ko-KR" dirty="0" smtClean="0"/>
              <a:t>Telnet</a:t>
            </a:r>
            <a:r>
              <a:rPr lang="ko-KR" altLang="en-US" dirty="0" smtClean="0"/>
              <a:t>을 이용해 시스템에 존재하는 계정의 목록을 어느 정도 파악할 수 있음</a:t>
            </a:r>
            <a:r>
              <a:rPr lang="en-US" altLang="ko-KR" dirty="0" smtClean="0"/>
              <a:t>.</a:t>
            </a:r>
          </a:p>
          <a:p>
            <a:pPr lvl="1">
              <a:lnSpc>
                <a:spcPts val="2100"/>
              </a:lnSpc>
              <a:spcBef>
                <a:spcPct val="0"/>
              </a:spcBef>
            </a:pPr>
            <a:r>
              <a:rPr lang="ko-KR" altLang="en-US" dirty="0" smtClean="0"/>
              <a:t>이러한 응용 프로그램의 기능은 제한하는 것이 바람직함</a:t>
            </a:r>
            <a:r>
              <a:rPr lang="en-US" altLang="ko-KR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38" y="3411244"/>
            <a:ext cx="43589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7434" y="57519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2-36]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sendmail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데몬에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접속하여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vrfy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명령을 실행한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인증 수단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계정은 시스템에 접근하는 가장 기본적인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구성 요소는 아이디와 패스워드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식별</a:t>
            </a:r>
            <a:r>
              <a:rPr lang="en-US" altLang="ko-KR" dirty="0" smtClean="0"/>
              <a:t>(Identification)</a:t>
            </a:r>
            <a:r>
              <a:rPr lang="ko-KR" altLang="en-US" dirty="0" smtClean="0"/>
              <a:t>이란 아이디라는 문자열을 통해 그 자신이 누구인지 확인하는 과정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아이디만으로는 정확한 식별이 어려워 인증</a:t>
            </a:r>
            <a:r>
              <a:rPr lang="en-US" altLang="ko-KR" dirty="0" smtClean="0"/>
              <a:t>(Authentication)</a:t>
            </a:r>
            <a:r>
              <a:rPr lang="ko-KR" altLang="en-US" dirty="0" smtClean="0"/>
              <a:t>을 위한 다른 무언가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패스워드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요청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r>
              <a:rPr lang="ko-KR" altLang="en-US" dirty="0" smtClean="0"/>
              <a:t>보안을 위한 인증의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 접근방법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알고 있는 것</a:t>
            </a:r>
            <a:r>
              <a:rPr lang="en-US" altLang="ko-KR" b="1" dirty="0" smtClean="0"/>
              <a:t>(Something You Know)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군대의 </a:t>
            </a:r>
            <a:r>
              <a:rPr lang="ko-KR" altLang="en-US" dirty="0" err="1" smtClean="0"/>
              <a:t>암구어처럼</a:t>
            </a:r>
            <a:r>
              <a:rPr lang="ko-KR" altLang="en-US" dirty="0" smtClean="0"/>
              <a:t> 머릿속에 기억하고 있는 정보를 이용해 인증을 수행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하는 방법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EX) </a:t>
            </a:r>
            <a:r>
              <a:rPr lang="ko-KR" altLang="en-US" dirty="0" smtClean="0"/>
              <a:t>패스워드</a:t>
            </a:r>
          </a:p>
          <a:p>
            <a:pPr lvl="1"/>
            <a:r>
              <a:rPr lang="ko-KR" altLang="en-US" b="1" dirty="0" smtClean="0"/>
              <a:t>가지고 있는 것</a:t>
            </a:r>
            <a:r>
              <a:rPr lang="en-US" altLang="ko-KR" b="1" dirty="0" smtClean="0"/>
              <a:t>(Something You Have)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신분증이나 </a:t>
            </a:r>
            <a:r>
              <a:rPr lang="en-US" altLang="ko-KR" dirty="0" smtClean="0"/>
              <a:t>OTP(One Time Password) </a:t>
            </a:r>
            <a:r>
              <a:rPr lang="ko-KR" altLang="en-US" dirty="0" smtClean="0"/>
              <a:t>장치 등을 통해 인증을 </a:t>
            </a:r>
            <a:r>
              <a:rPr lang="ko-KR" altLang="en-US" dirty="0" err="1" smtClean="0"/>
              <a:t>수행하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방법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EX) </a:t>
            </a:r>
            <a:r>
              <a:rPr lang="ko-KR" altLang="en-US" dirty="0" smtClean="0"/>
              <a:t>출입카드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스스로의 모습</a:t>
            </a:r>
            <a:r>
              <a:rPr lang="en-US" altLang="ko-KR" b="1" dirty="0" smtClean="0"/>
              <a:t>(Something You Are)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홍채와 같은 생체 정보를 통해 인증을 수행하는 방법</a:t>
            </a:r>
            <a:r>
              <a:rPr lang="en-US" altLang="ko-KR" dirty="0" smtClean="0"/>
              <a:t>	</a:t>
            </a:r>
          </a:p>
          <a:p>
            <a:pPr lvl="1">
              <a:buNone/>
            </a:pPr>
            <a:r>
              <a:rPr lang="en-US" altLang="ko-KR" dirty="0" smtClean="0"/>
              <a:t>	EX) </a:t>
            </a:r>
            <a:r>
              <a:rPr lang="ko-KR" altLang="en-US" dirty="0" smtClean="0"/>
              <a:t>지문 인식</a:t>
            </a:r>
          </a:p>
          <a:p>
            <a:pPr lvl="1"/>
            <a:r>
              <a:rPr lang="ko-KR" altLang="en-US" b="1" dirty="0" smtClean="0"/>
              <a:t>위치하는 곳</a:t>
            </a:r>
            <a:r>
              <a:rPr lang="en-US" altLang="ko-KR" b="1" dirty="0" smtClean="0"/>
              <a:t>(Somewhere You Are)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현재 접속을 시도하는 위치의 적절성을 확인하는 방법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EX) </a:t>
            </a:r>
            <a:r>
              <a:rPr lang="ko-KR" altLang="en-US" dirty="0" err="1" smtClean="0"/>
              <a:t>콜백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위치</a:t>
            </a:r>
            <a:r>
              <a:rPr lang="en-US" altLang="ko-KR" dirty="0" smtClean="0"/>
              <a:t>, GPS </a:t>
            </a:r>
            <a:r>
              <a:rPr lang="ko-KR" altLang="en-US" dirty="0" smtClean="0"/>
              <a:t>이용 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Multi-factor Authentication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2474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운영체제의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윈도우의 계정 관리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윈도우에서는 운영체제에 대한 관리자 권한을 가진 계정을 </a:t>
            </a:r>
            <a:r>
              <a:rPr lang="en-US" altLang="ko-KR" dirty="0" smtClean="0"/>
              <a:t>administrator</a:t>
            </a:r>
            <a:r>
              <a:rPr lang="ko-KR" altLang="en-US" dirty="0" smtClean="0"/>
              <a:t>라고 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이는 시스템에 가장 기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본으로 설치되는 계정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일반 사용자를 확인하려면 </a:t>
            </a:r>
            <a:r>
              <a:rPr lang="en-US" altLang="ko-KR" dirty="0" smtClean="0"/>
              <a:t>net users</a:t>
            </a:r>
            <a:r>
              <a:rPr lang="ko-KR" altLang="en-US" dirty="0" smtClean="0"/>
              <a:t>라는 명령을 사용한다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윈도우에서 시스템에 존재하는 그룹의 목록은 </a:t>
            </a:r>
            <a:r>
              <a:rPr lang="en-US" altLang="ko-KR" dirty="0" smtClean="0"/>
              <a:t>net </a:t>
            </a:r>
            <a:r>
              <a:rPr lang="en-US" altLang="ko-KR" dirty="0" err="1" smtClean="0"/>
              <a:t>localgroup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명령으로 확인할 수 있다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9730" y="369254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윈도우에서 관리자 그룹에 속한 계정 목록 확인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55057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2-4]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윈도우에서 일반 사용자 확인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pic>
        <p:nvPicPr>
          <p:cNvPr id="3074" name="Picture 2" descr="C:\Documents and Settings\Administrator\바탕 화면\실이미지\2장\2-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250" y="2420887"/>
            <a:ext cx="3644790" cy="125885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287250" y="2564904"/>
            <a:ext cx="1584176" cy="1440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Documents and Settings\Administrator\바탕 화면\실이미지\2장\2-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265" y="4463746"/>
            <a:ext cx="3618959" cy="1080120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296128" y="4606778"/>
            <a:ext cx="683584" cy="1440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 관리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34731" y="2049399"/>
          <a:ext cx="7641725" cy="376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240"/>
                <a:gridCol w="6260485"/>
              </a:tblGrid>
              <a:tr h="2057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특징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Administrators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대표적인 관리자 그룹으로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윈도우 시스템의 모든 권한을 가지고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사용자 계정을 만들거나 없앨 수 있으며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디렉터리와 프린터를 공유하는 명령을 내릴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사용할 수 있는 자원에 대한 권한을 설정할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Users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Administrators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그룹이 가진 권한을 대부분 가지지만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로컬 컴퓨터에서만 관리할 능력도 가지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해당 컴퓨터 밖의 네트워크에서는 일반 사용자로 존재한다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Backup Operators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윈도우 시스템에서 시스템 파일을 백업하는 권한을 가지고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로컬 컴퓨터에 로그인하고 시스템을 종료할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대부분의 사용자가 기본으로 속하는 그룹으로 여기에 속한 사용자는 네트워크를 통해 서버나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다른 도메인 구성요소에 로그인할 수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 계정에 비해서 한정된 권한을 가지고 있다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7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Guests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윈도우 시스템에서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Users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그룹과 같은 권한을 가진다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두 그룹 모두 네트워크를 통해서 서버에 로그인할 수 있으며 서버로의 로컬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로그인은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금지된다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956" y="17550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윈도우의 주요 그룹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유닉스의 계정 관리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기본 관리자 계정으로 </a:t>
            </a:r>
            <a:r>
              <a:rPr lang="en-US" altLang="ko-KR" dirty="0" smtClean="0"/>
              <a:t>root</a:t>
            </a:r>
            <a:r>
              <a:rPr lang="ko-KR" altLang="en-US" dirty="0" smtClean="0"/>
              <a:t>가 존재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유닉스에서는 </a:t>
            </a:r>
            <a:r>
              <a:rPr lang="en-US" altLang="ko-KR" dirty="0" smtClean="0"/>
              <a:t>/etc/</a:t>
            </a:r>
            <a:r>
              <a:rPr lang="en-US" altLang="ko-KR" dirty="0" err="1" smtClean="0"/>
              <a:t>passwd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파일에서 계정 목록을 확인할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9868" y="486916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2-6]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유닉스에서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etc/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passwd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파일 열람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pic>
        <p:nvPicPr>
          <p:cNvPr id="6146" name="Picture 2" descr="C:\Documents and Settings\Administrator\바탕 화면\실이미지\2장\2-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144" y="2564904"/>
            <a:ext cx="4400168" cy="230425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295144" y="2924944"/>
            <a:ext cx="1872208" cy="1440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계정과 패스워드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운영체제의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계정 관리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유닉스의 계정 관리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/etc/</a:t>
            </a:r>
            <a:r>
              <a:rPr lang="en-US" altLang="ko-KR" dirty="0" err="1" smtClean="0"/>
              <a:t>passwd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파일의 구성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en-US" altLang="ko-KR" dirty="0" smtClean="0">
                <a:sym typeface="Wingdings"/>
              </a:rPr>
              <a:t> </a:t>
            </a:r>
            <a:r>
              <a:rPr lang="ko-KR" altLang="en-US" dirty="0" smtClean="0"/>
              <a:t>사용자 계정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>
                <a:sym typeface="Wingdings"/>
              </a:rPr>
              <a:t>	</a:t>
            </a:r>
            <a:r>
              <a:rPr lang="ko-KR" altLang="en-US" dirty="0" smtClean="0">
                <a:sym typeface="Wingdings"/>
              </a:rPr>
              <a:t> </a:t>
            </a:r>
            <a:r>
              <a:rPr lang="ko-KR" altLang="en-US" dirty="0" smtClean="0"/>
              <a:t>패스워드가 암호화되어 </a:t>
            </a:r>
            <a:r>
              <a:rPr lang="en-US" altLang="ko-KR" dirty="0" smtClean="0"/>
              <a:t>shadow </a:t>
            </a:r>
            <a:r>
              <a:rPr lang="ko-KR" altLang="en-US" dirty="0" smtClean="0"/>
              <a:t>파일에 저장되어 있음을 나타낸다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nl-NL" altLang="ko-KR" dirty="0" smtClean="0">
                <a:sym typeface="Wingdings"/>
              </a:rPr>
              <a:t> </a:t>
            </a:r>
            <a:r>
              <a:rPr lang="ko-KR" altLang="en-US" dirty="0" smtClean="0"/>
              <a:t>사용자 번호</a:t>
            </a:r>
            <a:endParaRPr lang="en-US" altLang="ko-KR" dirty="0" smtClean="0"/>
          </a:p>
          <a:p>
            <a:pPr lvl="2">
              <a:buNone/>
            </a:pPr>
            <a:r>
              <a:rPr lang="nl-NL" altLang="ko-KR" dirty="0" smtClean="0">
                <a:sym typeface="Wingdings"/>
              </a:rPr>
              <a:t>	 </a:t>
            </a:r>
            <a:r>
              <a:rPr lang="ko-KR" altLang="en-US" dirty="0" smtClean="0"/>
              <a:t>그룹 번호</a:t>
            </a:r>
            <a:endParaRPr lang="en-US" altLang="ko-KR" dirty="0" smtClean="0"/>
          </a:p>
          <a:p>
            <a:pPr lvl="2">
              <a:buNone/>
            </a:pPr>
            <a:r>
              <a:rPr lang="nl-NL" altLang="ko-KR" dirty="0" smtClean="0">
                <a:sym typeface="Wingdings"/>
              </a:rPr>
              <a:t>	 </a:t>
            </a:r>
            <a:r>
              <a:rPr lang="ko-KR" altLang="en-US" dirty="0" smtClean="0"/>
              <a:t>실제 이름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시스템 설정에 영향이 없으며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자신의 이름을 입력해도 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nl-NL" altLang="ko-KR" dirty="0" smtClean="0">
                <a:sym typeface="Wingdings"/>
              </a:rPr>
              <a:t>	 </a:t>
            </a:r>
            <a:r>
              <a:rPr lang="ko-KR" altLang="en-US" dirty="0" smtClean="0"/>
              <a:t>사용자의 홈 디렉터리 설정</a:t>
            </a:r>
            <a:r>
              <a:rPr lang="en-US" altLang="ko-KR" dirty="0" smtClean="0"/>
              <a:t>. </a:t>
            </a:r>
            <a:r>
              <a:rPr lang="ko-KR" altLang="en-US" dirty="0" smtClean="0"/>
              <a:t>위의 예에서는 관리자 계정이므로 홈 디렉터리가 </a:t>
            </a:r>
            <a:r>
              <a:rPr lang="en-US" altLang="ko-KR" dirty="0" smtClean="0"/>
              <a:t>/root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일반 사용자    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 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/home/</a:t>
            </a:r>
            <a:r>
              <a:rPr lang="en-US" altLang="ko-KR" dirty="0" err="1" smtClean="0"/>
              <a:t>wishfree</a:t>
            </a:r>
            <a:r>
              <a:rPr lang="ko-KR" altLang="en-US" dirty="0" smtClean="0"/>
              <a:t>와 같이 </a:t>
            </a:r>
            <a:r>
              <a:rPr lang="en-US" altLang="ko-KR" dirty="0" smtClean="0"/>
              <a:t>/home </a:t>
            </a:r>
            <a:r>
              <a:rPr lang="ko-KR" altLang="en-US" dirty="0" smtClean="0"/>
              <a:t>디렉터리 하위에 위치한다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nl-NL" altLang="ko-KR" dirty="0" smtClean="0">
                <a:sym typeface="Wingdings"/>
              </a:rPr>
              <a:t>	 </a:t>
            </a:r>
            <a:r>
              <a:rPr lang="ko-KR" altLang="en-US" dirty="0" smtClean="0"/>
              <a:t>사용자의 </a:t>
            </a:r>
            <a:r>
              <a:rPr lang="ko-KR" altLang="en-US" dirty="0" err="1" smtClean="0"/>
              <a:t>셸</a:t>
            </a:r>
            <a:r>
              <a:rPr lang="ko-KR" altLang="en-US" dirty="0" smtClean="0"/>
              <a:t> 정의로 기본 설정은 </a:t>
            </a:r>
            <a:r>
              <a:rPr lang="en-US" altLang="ko-KR" dirty="0" smtClean="0"/>
              <a:t>bash </a:t>
            </a:r>
            <a:r>
              <a:rPr lang="ko-KR" altLang="en-US" dirty="0" err="1" smtClean="0"/>
              <a:t>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사용하는 </a:t>
            </a:r>
            <a:r>
              <a:rPr lang="ko-KR" altLang="en-US" dirty="0" err="1" smtClean="0"/>
              <a:t>셸을</a:t>
            </a:r>
            <a:r>
              <a:rPr lang="ko-KR" altLang="en-US" dirty="0" smtClean="0"/>
              <a:t> 이곳에 정의해준다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87624" y="2312944"/>
            <a:ext cx="7560840" cy="61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59632" y="2384952"/>
            <a:ext cx="288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ko-KR" sz="1200" dirty="0" smtClean="0"/>
              <a:t>root : x : 0 : 0 : root : /root : /bin/bash</a:t>
            </a:r>
          </a:p>
          <a:p>
            <a:r>
              <a:rPr lang="nl-NL" altLang="ko-KR" sz="1200" dirty="0" smtClean="0">
                <a:sym typeface="Wingdings"/>
              </a:rPr>
              <a:t>                         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5363</TotalTime>
  <Words>2923</Words>
  <Application>Microsoft Office PowerPoint</Application>
  <PresentationFormat>화면 슬라이드 쇼(4:3)</PresentationFormat>
  <Paragraphs>772</Paragraphs>
  <Slides>46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Office 테마</vt:lpstr>
      <vt:lpstr>Chapter 02. 시스템 보안 : 건강한 시스템이 챙겨야 할 기본</vt:lpstr>
      <vt:lpstr>PowerPoint 프레젠테이션</vt:lpstr>
      <vt:lpstr>PowerPoint 프레젠테이션</vt:lpstr>
      <vt:lpstr>01 시스템 보안에 대한 이해</vt:lpstr>
      <vt:lpstr>02 계정과 패스워드 관리</vt:lpstr>
      <vt:lpstr>02 계정과 패스워드 관리</vt:lpstr>
      <vt:lpstr>02 계정과 패스워드 관리</vt:lpstr>
      <vt:lpstr>02 계정과 패스워드 관리</vt:lpstr>
      <vt:lpstr>02 계정과 패스워드 관리</vt:lpstr>
      <vt:lpstr>02 계정과 패스워드 관리</vt:lpstr>
      <vt:lpstr>02 계정과 패스워드 관리</vt:lpstr>
      <vt:lpstr>02 계정과 패스워드 관리</vt:lpstr>
      <vt:lpstr>02 계정과 패스워드 관리</vt:lpstr>
      <vt:lpstr>03 세션 관리</vt:lpstr>
      <vt:lpstr>03 세션 관리</vt:lpstr>
      <vt:lpstr>04 접근 제어</vt:lpstr>
      <vt:lpstr>04 접근 제어</vt:lpstr>
      <vt:lpstr>04 접근 제어</vt:lpstr>
      <vt:lpstr>04 접근 제어</vt:lpstr>
      <vt:lpstr>05 권한 관리</vt:lpstr>
      <vt:lpstr>05 권한 관리</vt:lpstr>
      <vt:lpstr>05 권한 관리</vt:lpstr>
      <vt:lpstr>05 권한 관리</vt:lpstr>
      <vt:lpstr>05 권한 관리</vt:lpstr>
      <vt:lpstr>05 권한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06 로그 관리</vt:lpstr>
      <vt:lpstr>07 취약점 관리</vt:lpstr>
      <vt:lpstr>07 취약점 관리</vt:lpstr>
      <vt:lpstr>07 취약점 관리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Windows 사용자</cp:lastModifiedBy>
  <cp:revision>623</cp:revision>
  <dcterms:created xsi:type="dcterms:W3CDTF">2012-07-11T10:23:22Z</dcterms:created>
  <dcterms:modified xsi:type="dcterms:W3CDTF">2017-03-15T11:17:22Z</dcterms:modified>
</cp:coreProperties>
</file>